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5"/>
  </p:notesMasterIdLst>
  <p:sldIdLst>
    <p:sldId id="278" r:id="rId2"/>
    <p:sldId id="257" r:id="rId3"/>
    <p:sldId id="274" r:id="rId4"/>
    <p:sldId id="258" r:id="rId5"/>
    <p:sldId id="276" r:id="rId6"/>
    <p:sldId id="277" r:id="rId7"/>
    <p:sldId id="259" r:id="rId8"/>
    <p:sldId id="264" r:id="rId9"/>
    <p:sldId id="260" r:id="rId10"/>
    <p:sldId id="275" r:id="rId11"/>
    <p:sldId id="272" r:id="rId12"/>
    <p:sldId id="280" r:id="rId13"/>
    <p:sldId id="279"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4254" autoAdjust="0"/>
  </p:normalViewPr>
  <p:slideViewPr>
    <p:cSldViewPr snapToGrid="0">
      <p:cViewPr varScale="1">
        <p:scale>
          <a:sx n="54" d="100"/>
          <a:sy n="54" d="100"/>
        </p:scale>
        <p:origin x="1795"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84D8AC7-CF49-4B78-9DFA-D4B1866D8428}" type="datetimeFigureOut">
              <a:rPr lang="sl-SI" smtClean="0"/>
              <a:t>15. 11. 2023</a:t>
            </a:fld>
            <a:endParaRPr lang="sl-SI"/>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CD9B0D0-3B34-4886-A96E-DCAAE194E86B}" type="slidenum">
              <a:rPr lang="sl-SI" smtClean="0"/>
              <a:t>‹#›</a:t>
            </a:fld>
            <a:endParaRPr lang="sl-SI"/>
          </a:p>
        </p:txBody>
      </p:sp>
    </p:spTree>
    <p:extLst>
      <p:ext uri="{BB962C8B-B14F-4D97-AF65-F5344CB8AC3E}">
        <p14:creationId xmlns:p14="http://schemas.microsoft.com/office/powerpoint/2010/main" val="1891159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Tla in voda, temeljna vira za obstoj življenja, sta zaradi neprimernega upravljanja in intenzivne rabe pod velikimi obremenitvami. Oba vira sta med seboj naravno močno povezana, zato ju je treba upravljati celovito in kot enovit sistem. V zadnjih desetletjih so se zgodile množične spremembe v rabi zemljišč, vključno s spremembo travnikov v njive, krčenjem gozdov, izgubo tal zaradi urbanizacije, </a:t>
            </a:r>
            <a:r>
              <a:rPr lang="sl-SI" sz="1200" kern="1200" dirty="0" err="1">
                <a:solidFill>
                  <a:schemeClr val="tx1"/>
                </a:solidFill>
                <a:effectLst/>
                <a:latin typeface="+mn-lt"/>
                <a:ea typeface="+mn-ea"/>
                <a:cs typeface="+mn-cs"/>
              </a:rPr>
              <a:t>intenzifikacijo</a:t>
            </a:r>
            <a:r>
              <a:rPr lang="sl-SI" sz="1200" kern="1200" dirty="0">
                <a:solidFill>
                  <a:schemeClr val="tx1"/>
                </a:solidFill>
                <a:effectLst/>
                <a:latin typeface="+mn-lt"/>
                <a:ea typeface="+mn-ea"/>
                <a:cs typeface="+mn-cs"/>
              </a:rPr>
              <a:t> kmetijstva in spremembami naravnih rečnih tokov. Upravljanje z zemljiškimi in vodnimi viri je v preteklosti pomenilo izvedbo številnih hidrotehničnih ukrepov, kot so osuševalni sistemi, regulacija vodotokov in sprememba rabe zemljišč. To je  omogočilo pogoje intenzivno kmetijsko pridelavo na težkih tleh v delih rečnih ravnic, a hkrati povzročilo spremembe v vodnem krogu in znatno zmanjšalo obseg ekosistemskih storitev, vključno s pomembno spremembo prvotne sposobnosti tal in krajine za zadrževanje vode. Ukrepi, s katerimi se je želelo čim prej odvesti presežno vodo iz povodja, lahko, v kombinaciji s posledicami podnebnih sprememb, še dodatno vplivajo na izrazitost izjemnih dogodkov, kot so suše, poplave in erozija z vplivom na kmetijstvo. Z mehkimi kmetijskimi ukrepi za zadrževanje vode v tleh lahko stanje tal približamo prejšnjem naravnem stanju (zmanjšanje količin erodiranih tal in sedimentov) in s tem vsaj delno prilagodimo odpornost kmetijskih zemljišč na podnebne spremembe ter ohranimo kmetijske površine v funkciji pridelave hrane.</a:t>
            </a:r>
          </a:p>
          <a:p>
            <a:endParaRPr lang="sl-SI" dirty="0"/>
          </a:p>
        </p:txBody>
      </p:sp>
      <p:sp>
        <p:nvSpPr>
          <p:cNvPr id="4" name="Slide Number Placeholder 3"/>
          <p:cNvSpPr>
            <a:spLocks noGrp="1"/>
          </p:cNvSpPr>
          <p:nvPr>
            <p:ph type="sldNum" sz="quarter" idx="5"/>
          </p:nvPr>
        </p:nvSpPr>
        <p:spPr/>
        <p:txBody>
          <a:bodyPr/>
          <a:lstStyle/>
          <a:p>
            <a:fld id="{FCD9B0D0-3B34-4886-A96E-DCAAE194E86B}" type="slidenum">
              <a:rPr lang="sl-SI" smtClean="0"/>
              <a:t>3</a:t>
            </a:fld>
            <a:endParaRPr lang="sl-SI"/>
          </a:p>
        </p:txBody>
      </p:sp>
    </p:spTree>
    <p:extLst>
      <p:ext uri="{BB962C8B-B14F-4D97-AF65-F5344CB8AC3E}">
        <p14:creationId xmlns:p14="http://schemas.microsoft.com/office/powerpoint/2010/main" val="152596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Velik vpliv na vode, tla in zemljišča imajo podnebne spremembe, predvsem zaradi povečanja pogostosti intenzivnejših dogodkov, kar lahko vpliva na: (1) zmanjšanje količine rastlinam dostopne vode; (2) prostorsko in časovno neenakomerna porazdelitev padavin (pogostejše, izrazitejše in dalj časa trajajoče padavinski ali sušni dogodki); (3) spremembo naravnega hidrološkega kroga s povečanjem evapotranspiracije ob zmanjšanem obnavljanju zalog vode v tleh in podtalnici; (4) pospešene in povečane procese erozije tal ter povečano izpiranje hranil, kar povzroča onesnaženje voda.</a:t>
            </a:r>
          </a:p>
          <a:p>
            <a:endParaRPr lang="sl-SI" dirty="0"/>
          </a:p>
        </p:txBody>
      </p:sp>
      <p:sp>
        <p:nvSpPr>
          <p:cNvPr id="4" name="Slide Number Placeholder 3"/>
          <p:cNvSpPr>
            <a:spLocks noGrp="1"/>
          </p:cNvSpPr>
          <p:nvPr>
            <p:ph type="sldNum" sz="quarter" idx="5"/>
          </p:nvPr>
        </p:nvSpPr>
        <p:spPr/>
        <p:txBody>
          <a:bodyPr/>
          <a:lstStyle/>
          <a:p>
            <a:fld id="{FCD9B0D0-3B34-4886-A96E-DCAAE194E86B}" type="slidenum">
              <a:rPr lang="sl-SI" smtClean="0"/>
              <a:t>4</a:t>
            </a:fld>
            <a:endParaRPr lang="sl-SI"/>
          </a:p>
        </p:txBody>
      </p:sp>
    </p:spTree>
    <p:extLst>
      <p:ext uri="{BB962C8B-B14F-4D97-AF65-F5344CB8AC3E}">
        <p14:creationId xmlns:p14="http://schemas.microsoft.com/office/powerpoint/2010/main" val="1569067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Naravni/Mali ukrepi za zadrževanje vode sodijo med ukrepe zelene infrastrukture, kjer se uporabljajo naravne rešitve (Nature </a:t>
            </a:r>
            <a:r>
              <a:rPr lang="sl-SI" sz="1200" kern="1200" dirty="0" err="1">
                <a:solidFill>
                  <a:schemeClr val="tx1"/>
                </a:solidFill>
                <a:effectLst/>
                <a:latin typeface="+mn-lt"/>
                <a:ea typeface="+mn-ea"/>
                <a:cs typeface="+mn-cs"/>
              </a:rPr>
              <a:t>Based</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Solutions</a:t>
            </a:r>
            <a:r>
              <a:rPr lang="sl-SI" sz="1200" kern="1200" dirty="0">
                <a:solidFill>
                  <a:schemeClr val="tx1"/>
                </a:solidFill>
                <a:effectLst/>
                <a:latin typeface="+mn-lt"/>
                <a:ea typeface="+mn-ea"/>
                <a:cs typeface="+mn-cs"/>
              </a:rPr>
              <a:t> – NBS), ki zavarujejo in okrepijo vodno-zadrževalni potencial krajine, tal in vodnih teles ter izboljšajo kakovost vodnih virov; omogočajo zadrževanje vode v času mokrih obdobij, ki je zato v času sušnih obdobij bolj dostopna za vzdrževanje ekosistemov, kmetijstva in gozdarstva; zmanjšujejo erozijo oz. zadržujejo talne delce in hranila. Ukrepi tako na stroškovno učinkovit in ekonomsko trajnosten način povečajo dostopnost in kakovost vode v povodjih, povečajo odpornost in prilagajanje ob spremenljivih podnebnih razmerah ter ohranjajo bogastvo biodiverzitete v različnih habitatih povezanih z virom vode. Vendar je malo znanega o njihovih možnostih rabe v okviru sodobnega kmetijstva, ki se bo zaradi podnebnih sprememb (poplave, suše) prisiljeno obnašati trajnostno in vpeljati holistične pristope pri upravljanju kmetij. </a:t>
            </a:r>
          </a:p>
          <a:p>
            <a:r>
              <a:rPr lang="sl-SI" sz="1200" kern="1200" dirty="0">
                <a:solidFill>
                  <a:schemeClr val="tx1"/>
                </a:solidFill>
                <a:effectLst/>
                <a:latin typeface="+mn-lt"/>
                <a:ea typeface="+mn-ea"/>
                <a:cs typeface="+mn-cs"/>
              </a:rPr>
              <a:t> </a:t>
            </a:r>
          </a:p>
          <a:p>
            <a:r>
              <a:rPr lang="sl-SI" sz="1200" kern="1200" dirty="0">
                <a:solidFill>
                  <a:schemeClr val="tx1"/>
                </a:solidFill>
                <a:effectLst/>
                <a:latin typeface="+mn-lt"/>
                <a:ea typeface="+mn-ea"/>
                <a:cs typeface="+mn-cs"/>
              </a:rPr>
              <a:t>Glavni cilj raziskave je preučiti vpliv podnebnih sprememb na ekonomsko trajnostno gospodarjenje z vodo v kmetijskih tleh (viški, pomanjkanje) in gospodarjenjem s tlemi (erozija) na območju izbranih povodij, z uporabo malih ukrepov za zadrževanje vode in preprečevanje erozije tal z namenom prilagajanja kmetijskega sektorja novim podnebnim in okoljskim razmeram.</a:t>
            </a:r>
          </a:p>
          <a:p>
            <a:endParaRPr lang="sl-SI" dirty="0"/>
          </a:p>
        </p:txBody>
      </p:sp>
      <p:sp>
        <p:nvSpPr>
          <p:cNvPr id="4" name="Slide Number Placeholder 3"/>
          <p:cNvSpPr>
            <a:spLocks noGrp="1"/>
          </p:cNvSpPr>
          <p:nvPr>
            <p:ph type="sldNum" sz="quarter" idx="5"/>
          </p:nvPr>
        </p:nvSpPr>
        <p:spPr/>
        <p:txBody>
          <a:bodyPr/>
          <a:lstStyle/>
          <a:p>
            <a:fld id="{FCD9B0D0-3B34-4886-A96E-DCAAE194E86B}" type="slidenum">
              <a:rPr lang="sl-SI" smtClean="0"/>
              <a:t>5</a:t>
            </a:fld>
            <a:endParaRPr lang="sl-SI"/>
          </a:p>
        </p:txBody>
      </p:sp>
    </p:spTree>
    <p:extLst>
      <p:ext uri="{BB962C8B-B14F-4D97-AF65-F5344CB8AC3E}">
        <p14:creationId xmlns:p14="http://schemas.microsoft.com/office/powerpoint/2010/main" val="89648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H1 </a:t>
            </a:r>
            <a:r>
              <a:rPr lang="en-US" dirty="0" err="1"/>
              <a:t>Študije</a:t>
            </a:r>
            <a:r>
              <a:rPr lang="en-US" dirty="0"/>
              <a:t> </a:t>
            </a:r>
            <a:r>
              <a:rPr lang="en-US" dirty="0" err="1"/>
              <a:t>iz</a:t>
            </a:r>
            <a:r>
              <a:rPr lang="en-US" dirty="0"/>
              <a:t> </a:t>
            </a:r>
            <a:r>
              <a:rPr lang="sl-SI" dirty="0"/>
              <a:t>Evrop</a:t>
            </a:r>
            <a:r>
              <a:rPr lang="en-US" dirty="0"/>
              <a:t>e</a:t>
            </a:r>
            <a:r>
              <a:rPr lang="sl-SI" dirty="0"/>
              <a:t> poroča</a:t>
            </a:r>
            <a:r>
              <a:rPr lang="en-US" dirty="0"/>
              <a:t>jo,</a:t>
            </a:r>
            <a:r>
              <a:rPr lang="sl-SI" dirty="0"/>
              <a:t> da je erozija tal zaradi vode in obdelave tal </a:t>
            </a:r>
            <a:r>
              <a:rPr lang="en-US" dirty="0" err="1"/>
              <a:t>vzrok</a:t>
            </a:r>
            <a:r>
              <a:rPr lang="en-US" dirty="0"/>
              <a:t> za</a:t>
            </a:r>
            <a:r>
              <a:rPr lang="sl-SI" dirty="0"/>
              <a:t> izgubo rodovitne zgornje plasti tal in s tem </a:t>
            </a:r>
            <a:r>
              <a:rPr lang="sl-SI" dirty="0" err="1"/>
              <a:t>produktivn</a:t>
            </a:r>
            <a:r>
              <a:rPr lang="en-US" dirty="0" err="1"/>
              <a:t>ih</a:t>
            </a:r>
            <a:r>
              <a:rPr lang="en-US" dirty="0"/>
              <a:t> </a:t>
            </a:r>
            <a:r>
              <a:rPr lang="en-US" dirty="0" err="1"/>
              <a:t>tal</a:t>
            </a:r>
            <a:r>
              <a:rPr lang="en-US" dirty="0"/>
              <a:t> </a:t>
            </a:r>
            <a:r>
              <a:rPr lang="sl-SI" dirty="0"/>
              <a:t>s skupno letno izgubo tal 970 </a:t>
            </a:r>
            <a:r>
              <a:rPr lang="sl-SI" dirty="0" err="1"/>
              <a:t>Mt</a:t>
            </a:r>
            <a:r>
              <a:rPr lang="sl-SI" dirty="0"/>
              <a:t> (</a:t>
            </a:r>
            <a:r>
              <a:rPr lang="sl-SI" dirty="0" err="1"/>
              <a:t>Panagos</a:t>
            </a:r>
            <a:r>
              <a:rPr lang="sl-SI" dirty="0"/>
              <a:t> et </a:t>
            </a:r>
            <a:r>
              <a:rPr lang="sl-SI" dirty="0" err="1"/>
              <a:t>al</a:t>
            </a:r>
            <a:r>
              <a:rPr lang="sl-SI" dirty="0"/>
              <a:t>., 2015b). O pozitivnem učinku praks ohranitvenega kmetijstva na </a:t>
            </a:r>
            <a:r>
              <a:rPr lang="en-US" dirty="0" err="1"/>
              <a:t>zadrževanje</a:t>
            </a:r>
            <a:r>
              <a:rPr lang="sl-SI" dirty="0"/>
              <a:t> vod</a:t>
            </a:r>
            <a:r>
              <a:rPr lang="en-US" dirty="0"/>
              <a:t>e</a:t>
            </a:r>
            <a:r>
              <a:rPr lang="sl-SI" dirty="0"/>
              <a:t> in </a:t>
            </a:r>
            <a:r>
              <a:rPr lang="en-US" dirty="0" err="1"/>
              <a:t>njeno</a:t>
            </a:r>
            <a:r>
              <a:rPr lang="en-US" dirty="0"/>
              <a:t> </a:t>
            </a:r>
            <a:r>
              <a:rPr lang="sl-SI" dirty="0"/>
              <a:t>razpoložljivost je bilo veliko poročanj. Raziskovalci so ta pozitivni učinek pripisali povečanju infiltracije vode in zmanjšanju izhlapevanja s površine tal (zaradi mulčenja ostankov pridelka). Prakse upravljanja, ki temeljijo na Ohranitvenem kmetijstvu, imajo omejen učinek na sposobnost zadrževanja vode v tleh, </a:t>
            </a:r>
            <a:r>
              <a:rPr lang="en-US" dirty="0"/>
              <a:t>ko pa</a:t>
            </a:r>
            <a:r>
              <a:rPr lang="sl-SI" dirty="0"/>
              <a:t> prakse Ohranitvenega kmetijstva izboljšajo organsko snov v tleh, se struktura tal, poroznost in stopnja infiltracije povečajo, izhlapevanje pa se zmanjša, kar vodi do večje vsebnosti vode v tleh, </a:t>
            </a:r>
            <a:r>
              <a:rPr lang="en-US" dirty="0" err="1"/>
              <a:t>sposobnosti</a:t>
            </a:r>
            <a:r>
              <a:rPr lang="en-US" dirty="0"/>
              <a:t> </a:t>
            </a:r>
            <a:r>
              <a:rPr lang="en-US" dirty="0" err="1"/>
              <a:t>zadrževanje</a:t>
            </a:r>
            <a:r>
              <a:rPr lang="en-US" dirty="0"/>
              <a:t> </a:t>
            </a:r>
            <a:r>
              <a:rPr lang="sl-SI" dirty="0"/>
              <a:t>razpoložljiv</a:t>
            </a:r>
            <a:r>
              <a:rPr lang="en-US" dirty="0"/>
              <a:t>e</a:t>
            </a:r>
            <a:r>
              <a:rPr lang="sl-SI" dirty="0"/>
              <a:t> vode in učinkovitost</a:t>
            </a:r>
            <a:r>
              <a:rPr lang="en-US" dirty="0" err="1"/>
              <a:t>i</a:t>
            </a:r>
            <a:r>
              <a:rPr lang="sl-SI" dirty="0"/>
              <a:t> porabe vode (Abdallah et </a:t>
            </a:r>
            <a:r>
              <a:rPr lang="sl-SI" dirty="0" err="1"/>
              <a:t>al</a:t>
            </a:r>
            <a:r>
              <a:rPr lang="sl-SI" dirty="0"/>
              <a:t>. 2021). Izboljšanje </a:t>
            </a:r>
            <a:r>
              <a:rPr lang="en-US" dirty="0" err="1"/>
              <a:t>sposobnosti</a:t>
            </a:r>
            <a:r>
              <a:rPr lang="sl-SI" dirty="0"/>
              <a:t> tal za zadrževanje vode ima za posledico večjo odpornost tal na vse večjo spremenljivost podnebja in pomaga tudi pri prilagajanju kmetijskega ekosistema na pojav ekstremnih dogodkov, npr. intenzivnega dežja in sušnih </a:t>
            </a:r>
            <a:r>
              <a:rPr lang="en-US" dirty="0" err="1"/>
              <a:t>obdobij</a:t>
            </a:r>
            <a:r>
              <a:rPr lang="sl-SI" dirty="0"/>
              <a:t> (Abdallah et </a:t>
            </a:r>
            <a:r>
              <a:rPr lang="sl-SI" dirty="0" err="1"/>
              <a:t>al</a:t>
            </a:r>
            <a:r>
              <a:rPr lang="sl-SI" dirty="0"/>
              <a:t>. 2021). Dolgoročne študije spremljanja v Nemčiji (</a:t>
            </a:r>
            <a:r>
              <a:rPr lang="sl-SI" dirty="0" err="1"/>
              <a:t>Steinhoff-Knopp</a:t>
            </a:r>
            <a:r>
              <a:rPr lang="sl-SI" dirty="0"/>
              <a:t> et </a:t>
            </a:r>
            <a:r>
              <a:rPr lang="sl-SI" dirty="0" err="1"/>
              <a:t>al</a:t>
            </a:r>
            <a:r>
              <a:rPr lang="sl-SI" dirty="0"/>
              <a:t>. 2018) in Švici (</a:t>
            </a:r>
            <a:r>
              <a:rPr lang="sl-SI" dirty="0" err="1"/>
              <a:t>Prasuhn</a:t>
            </a:r>
            <a:r>
              <a:rPr lang="sl-SI" dirty="0"/>
              <a:t> 2012) prav tako podpirajo učinek kmetovanja brez obdelave na erozijo. V Švici je bila na primer povprečna izguba tal v 10 letih opazovanja za red velikosti nižja na zemljišču brez oranja (0,12 Mg ha -1 leto -1) kot na preoranem zemljišču (1,24 Mg ha -1 leto -1).</a:t>
            </a:r>
            <a:endParaRPr lang="en-US" dirty="0"/>
          </a:p>
          <a:p>
            <a:endParaRPr lang="en-US" dirty="0"/>
          </a:p>
          <a:p>
            <a:r>
              <a:rPr lang="en-US" dirty="0"/>
              <a:t>H2 </a:t>
            </a:r>
            <a:r>
              <a:rPr lang="sl-SI" dirty="0"/>
              <a:t>Erozija tal predstavlja enega najpomembnejših procesov degradacije tal na svetu in velja za resno grožnjo oskrbi s hrano, zdravju ljudi in kopenskim ekosistemom (</a:t>
            </a:r>
            <a:r>
              <a:rPr lang="sl-SI" dirty="0" err="1"/>
              <a:t>Luetzenburg</a:t>
            </a:r>
            <a:r>
              <a:rPr lang="sl-SI" dirty="0"/>
              <a:t> et </a:t>
            </a:r>
            <a:r>
              <a:rPr lang="sl-SI" dirty="0" err="1"/>
              <a:t>al</a:t>
            </a:r>
            <a:r>
              <a:rPr lang="sl-SI" dirty="0"/>
              <a:t>. 2020). Williams et </a:t>
            </a:r>
            <a:r>
              <a:rPr lang="sl-SI" dirty="0" err="1"/>
              <a:t>al</a:t>
            </a:r>
            <a:r>
              <a:rPr lang="sl-SI" dirty="0"/>
              <a:t>. (2016) so zabeležili podatke o vremenskih in talnih dejavnikih iz štirih ameriških zveznih držav (Illinois, Michigan, Minnesota in </a:t>
            </a:r>
            <a:r>
              <a:rPr lang="sl-SI" dirty="0" err="1"/>
              <a:t>Pennsylvania</a:t>
            </a:r>
            <a:r>
              <a:rPr lang="sl-SI" dirty="0"/>
              <a:t>) v obdobju od 2000 do 2014, da bi količinsko opredelili njihov vpliv na stabilnost pridelka. Ugotovili so, da je sposobnost tal za zadrževanje vode pomembno vplivala na nestanovitnost pridelka v štirih državah. Zato je nujno treba povečati zmogljivost tal za zadrževanje vode z uporabo trajnostnih in okolju prijaznih pristopov. V kmetijskih in travniških ekosistemih lahko naravni ukrepi za ohranjanje vode prispevajo k obrnitvi trenda izgube biotske raznovrstnosti z ustvarjanjem majhnih krajinskih elementov, kot so varovalni pasovi, mlake/kali ali mokrišča (WG </a:t>
            </a:r>
            <a:r>
              <a:rPr lang="sl-SI" dirty="0" err="1"/>
              <a:t>PoM.</a:t>
            </a:r>
            <a:r>
              <a:rPr lang="sl-SI" dirty="0"/>
              <a:t> 2014).</a:t>
            </a:r>
            <a:endParaRPr lang="en-US" dirty="0"/>
          </a:p>
          <a:p>
            <a:endParaRPr lang="en-US" dirty="0"/>
          </a:p>
          <a:p>
            <a:r>
              <a:rPr lang="en-US" dirty="0"/>
              <a:t>H3 </a:t>
            </a:r>
            <a:r>
              <a:rPr lang="sl-SI" dirty="0"/>
              <a:t>Učinek ohranitvenega kmetovanja je izrazit v sušnih, </a:t>
            </a:r>
            <a:r>
              <a:rPr lang="sl-SI" dirty="0" err="1"/>
              <a:t>polsušnih</a:t>
            </a:r>
            <a:r>
              <a:rPr lang="sl-SI" dirty="0"/>
              <a:t> in toplih območjih in je omejen predvsem na nekaj zgornjih centimetrov tal ob dolgotrajni uporabi ohranitvenega kmetovanja. Zato je treba nekatere agronomske prakse</a:t>
            </a:r>
            <a:r>
              <a:rPr lang="en-US" dirty="0"/>
              <a:t> </a:t>
            </a:r>
            <a:r>
              <a:rPr lang="en-US" dirty="0" err="1"/>
              <a:t>prilagoditi</a:t>
            </a:r>
            <a:r>
              <a:rPr lang="en-US" dirty="0"/>
              <a:t>, da so</a:t>
            </a:r>
            <a:r>
              <a:rPr lang="sl-SI" dirty="0"/>
              <a:t>, specifične za lokacijo, upoštevati vrsto tal, podnebje, raznolikost pridelkov, vrste kolobarja</a:t>
            </a:r>
            <a:r>
              <a:rPr lang="en-US" dirty="0"/>
              <a:t> in </a:t>
            </a:r>
            <a:r>
              <a:rPr lang="en-US" dirty="0" err="1"/>
              <a:t>mehanizacije</a:t>
            </a:r>
            <a:r>
              <a:rPr lang="en-US" dirty="0"/>
              <a:t>, </a:t>
            </a:r>
            <a:r>
              <a:rPr lang="sl-SI" dirty="0"/>
              <a:t>razpoložljivost vode in rodovitnost tal (Abdallah et </a:t>
            </a:r>
            <a:r>
              <a:rPr lang="sl-SI" dirty="0" err="1"/>
              <a:t>al</a:t>
            </a:r>
            <a:r>
              <a:rPr lang="sl-SI" dirty="0"/>
              <a:t>. 2021).</a:t>
            </a:r>
          </a:p>
        </p:txBody>
      </p:sp>
      <p:sp>
        <p:nvSpPr>
          <p:cNvPr id="4" name="Slide Number Placeholder 3"/>
          <p:cNvSpPr>
            <a:spLocks noGrp="1"/>
          </p:cNvSpPr>
          <p:nvPr>
            <p:ph type="sldNum" sz="quarter" idx="5"/>
          </p:nvPr>
        </p:nvSpPr>
        <p:spPr/>
        <p:txBody>
          <a:bodyPr/>
          <a:lstStyle/>
          <a:p>
            <a:fld id="{FCD9B0D0-3B34-4886-A96E-DCAAE194E86B}" type="slidenum">
              <a:rPr lang="sl-SI" smtClean="0"/>
              <a:t>6</a:t>
            </a:fld>
            <a:endParaRPr lang="sl-SI"/>
          </a:p>
        </p:txBody>
      </p:sp>
    </p:spTree>
    <p:extLst>
      <p:ext uri="{BB962C8B-B14F-4D97-AF65-F5344CB8AC3E}">
        <p14:creationId xmlns:p14="http://schemas.microsoft.com/office/powerpoint/2010/main" val="3619529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FCD9B0D0-3B34-4886-A96E-DCAAE194E86B}" type="slidenum">
              <a:rPr lang="sl-SI" smtClean="0"/>
              <a:t>11</a:t>
            </a:fld>
            <a:endParaRPr lang="sl-SI"/>
          </a:p>
        </p:txBody>
      </p:sp>
    </p:spTree>
    <p:extLst>
      <p:ext uri="{BB962C8B-B14F-4D97-AF65-F5344CB8AC3E}">
        <p14:creationId xmlns:p14="http://schemas.microsoft.com/office/powerpoint/2010/main" val="27690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FCD9B0D0-3B34-4886-A96E-DCAAE194E86B}" type="slidenum">
              <a:rPr lang="sl-SI" smtClean="0"/>
              <a:t>12</a:t>
            </a:fld>
            <a:endParaRPr lang="sl-SI"/>
          </a:p>
        </p:txBody>
      </p:sp>
    </p:spTree>
    <p:extLst>
      <p:ext uri="{BB962C8B-B14F-4D97-AF65-F5344CB8AC3E}">
        <p14:creationId xmlns:p14="http://schemas.microsoft.com/office/powerpoint/2010/main" val="4041103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Vabljeni</a:t>
            </a:r>
            <a:r>
              <a:rPr lang="en-US" dirty="0"/>
              <a:t>, da </a:t>
            </a:r>
            <a:r>
              <a:rPr lang="en-US" dirty="0" err="1"/>
              <a:t>prisluhne</a:t>
            </a:r>
            <a:r>
              <a:rPr lang="en-US" dirty="0"/>
              <a:t> </a:t>
            </a:r>
            <a:r>
              <a:rPr lang="en-US" dirty="0" err="1"/>
              <a:t>predavateljem</a:t>
            </a:r>
            <a:r>
              <a:rPr lang="en-US" dirty="0"/>
              <a:t>.</a:t>
            </a:r>
          </a:p>
          <a:p>
            <a:r>
              <a:rPr lang="en-US" dirty="0" err="1"/>
              <a:t>Vse</a:t>
            </a:r>
            <a:r>
              <a:rPr lang="en-US" dirty="0"/>
              <a:t> </a:t>
            </a:r>
            <a:r>
              <a:rPr lang="en-US" dirty="0" err="1"/>
              <a:t>prezentacije</a:t>
            </a:r>
            <a:r>
              <a:rPr lang="en-US" dirty="0"/>
              <a:t> in video </a:t>
            </a:r>
            <a:r>
              <a:rPr lang="en-US" dirty="0" err="1"/>
              <a:t>današnjega</a:t>
            </a:r>
            <a:r>
              <a:rPr lang="en-US" dirty="0"/>
              <a:t> </a:t>
            </a:r>
            <a:r>
              <a:rPr lang="en-US" dirty="0" err="1"/>
              <a:t>predavanja</a:t>
            </a:r>
            <a:r>
              <a:rPr lang="en-US" dirty="0"/>
              <a:t> </a:t>
            </a:r>
            <a:r>
              <a:rPr lang="en-US" dirty="0" err="1"/>
              <a:t>bodo</a:t>
            </a:r>
            <a:r>
              <a:rPr lang="en-US" dirty="0"/>
              <a:t> </a:t>
            </a:r>
            <a:r>
              <a:rPr lang="en-US" dirty="0" err="1"/>
              <a:t>na</a:t>
            </a:r>
            <a:r>
              <a:rPr lang="en-US" dirty="0"/>
              <a:t> </a:t>
            </a:r>
            <a:r>
              <a:rPr lang="en-US" dirty="0" err="1"/>
              <a:t>voljo</a:t>
            </a:r>
            <a:r>
              <a:rPr lang="en-US" dirty="0"/>
              <a:t> </a:t>
            </a:r>
            <a:r>
              <a:rPr lang="en-US" dirty="0" err="1"/>
              <a:t>na</a:t>
            </a:r>
            <a:r>
              <a:rPr lang="en-US" dirty="0"/>
              <a:t> </a:t>
            </a:r>
            <a:r>
              <a:rPr lang="en-US" dirty="0" err="1"/>
              <a:t>spletni</a:t>
            </a:r>
            <a:r>
              <a:rPr lang="en-US" dirty="0"/>
              <a:t> </a:t>
            </a:r>
            <a:r>
              <a:rPr lang="en-US" dirty="0" err="1"/>
              <a:t>strani</a:t>
            </a:r>
            <a:r>
              <a:rPr lang="en-US" dirty="0"/>
              <a:t> </a:t>
            </a:r>
            <a:r>
              <a:rPr lang="en-US" dirty="0" err="1"/>
              <a:t>Biotehniške</a:t>
            </a:r>
            <a:r>
              <a:rPr lang="en-US" dirty="0"/>
              <a:t> </a:t>
            </a:r>
            <a:r>
              <a:rPr lang="en-US" dirty="0" err="1"/>
              <a:t>fakultete</a:t>
            </a:r>
            <a:r>
              <a:rPr lang="en-US" dirty="0"/>
              <a:t>.</a:t>
            </a:r>
          </a:p>
          <a:p>
            <a:endParaRPr lang="en-US" dirty="0"/>
          </a:p>
          <a:p>
            <a:r>
              <a:rPr lang="en-US" dirty="0" err="1"/>
              <a:t>Rezultati</a:t>
            </a:r>
            <a:r>
              <a:rPr lang="en-US" dirty="0"/>
              <a:t> </a:t>
            </a:r>
            <a:r>
              <a:rPr lang="en-US" dirty="0" err="1"/>
              <a:t>bodo</a:t>
            </a:r>
            <a:r>
              <a:rPr lang="en-US" dirty="0"/>
              <a:t> v </a:t>
            </a:r>
            <a:r>
              <a:rPr lang="en-US" dirty="0" err="1"/>
              <a:t>obliki</a:t>
            </a:r>
            <a:r>
              <a:rPr lang="en-US" dirty="0"/>
              <a:t> </a:t>
            </a:r>
            <a:r>
              <a:rPr lang="en-US" dirty="0" err="1"/>
              <a:t>končnega</a:t>
            </a:r>
            <a:r>
              <a:rPr lang="en-US" dirty="0"/>
              <a:t> </a:t>
            </a:r>
            <a:r>
              <a:rPr lang="en-US" dirty="0" err="1"/>
              <a:t>poročila</a:t>
            </a:r>
            <a:r>
              <a:rPr lang="en-US" dirty="0"/>
              <a:t> </a:t>
            </a:r>
            <a:r>
              <a:rPr lang="en-US" dirty="0" err="1"/>
              <a:t>na</a:t>
            </a:r>
            <a:r>
              <a:rPr lang="en-US" dirty="0"/>
              <a:t> </a:t>
            </a:r>
            <a:r>
              <a:rPr lang="en-US" dirty="0" err="1"/>
              <a:t>voljo</a:t>
            </a:r>
            <a:r>
              <a:rPr lang="en-US" dirty="0"/>
              <a:t> </a:t>
            </a:r>
            <a:r>
              <a:rPr lang="en-US" dirty="0" err="1"/>
              <a:t>konec</a:t>
            </a:r>
            <a:r>
              <a:rPr lang="en-US" dirty="0"/>
              <a:t> </a:t>
            </a:r>
            <a:r>
              <a:rPr lang="en-US" dirty="0" err="1"/>
              <a:t>meseca</a:t>
            </a:r>
            <a:r>
              <a:rPr lang="en-US" dirty="0"/>
              <a:t> </a:t>
            </a:r>
            <a:r>
              <a:rPr lang="en-US" dirty="0" err="1"/>
              <a:t>novembra</a:t>
            </a:r>
            <a:r>
              <a:rPr lang="en-US" dirty="0"/>
              <a:t>.</a:t>
            </a:r>
          </a:p>
          <a:p>
            <a:endParaRPr lang="sl-SI" dirty="0"/>
          </a:p>
        </p:txBody>
      </p:sp>
      <p:sp>
        <p:nvSpPr>
          <p:cNvPr id="4" name="Slide Number Placeholder 3"/>
          <p:cNvSpPr>
            <a:spLocks noGrp="1"/>
          </p:cNvSpPr>
          <p:nvPr>
            <p:ph type="sldNum" sz="quarter" idx="5"/>
          </p:nvPr>
        </p:nvSpPr>
        <p:spPr/>
        <p:txBody>
          <a:bodyPr/>
          <a:lstStyle/>
          <a:p>
            <a:fld id="{FCD9B0D0-3B34-4886-A96E-DCAAE194E86B}" type="slidenum">
              <a:rPr lang="sl-SI" smtClean="0"/>
              <a:t>13</a:t>
            </a:fld>
            <a:endParaRPr lang="sl-SI"/>
          </a:p>
        </p:txBody>
      </p:sp>
    </p:spTree>
    <p:extLst>
      <p:ext uri="{BB962C8B-B14F-4D97-AF65-F5344CB8AC3E}">
        <p14:creationId xmlns:p14="http://schemas.microsoft.com/office/powerpoint/2010/main" val="1235556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AE7568-BE45-494A-B310-449529F9F883}"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455651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E7568-BE45-494A-B310-449529F9F883}"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351524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E7568-BE45-494A-B310-449529F9F883}"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204188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E7568-BE45-494A-B310-449529F9F883}"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414962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AE7568-BE45-494A-B310-449529F9F883}"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282967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AE7568-BE45-494A-B310-449529F9F883}"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12168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AE7568-BE45-494A-B310-449529F9F883}"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266883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AE7568-BE45-494A-B310-449529F9F883}"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287887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E7568-BE45-494A-B310-449529F9F883}"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93105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AE7568-BE45-494A-B310-449529F9F883}"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209082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AE7568-BE45-494A-B310-449529F9F883}"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2D852-01D2-4AC4-8179-4C3905586C71}" type="slidenum">
              <a:rPr lang="en-US" smtClean="0"/>
              <a:t>‹#›</a:t>
            </a:fld>
            <a:endParaRPr lang="en-US"/>
          </a:p>
        </p:txBody>
      </p:sp>
    </p:spTree>
    <p:extLst>
      <p:ext uri="{BB962C8B-B14F-4D97-AF65-F5344CB8AC3E}">
        <p14:creationId xmlns:p14="http://schemas.microsoft.com/office/powerpoint/2010/main" val="223965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E7568-BE45-494A-B310-449529F9F883}" type="datetimeFigureOut">
              <a:rPr lang="en-US" smtClean="0"/>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2D852-01D2-4AC4-8179-4C3905586C71}" type="slidenum">
              <a:rPr lang="en-US" smtClean="0"/>
              <a:t>‹#›</a:t>
            </a:fld>
            <a:endParaRPr lang="en-US"/>
          </a:p>
        </p:txBody>
      </p:sp>
    </p:spTree>
    <p:extLst>
      <p:ext uri="{BB962C8B-B14F-4D97-AF65-F5344CB8AC3E}">
        <p14:creationId xmlns:p14="http://schemas.microsoft.com/office/powerpoint/2010/main" val="3741377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1.wdp"/><Relationship Id="rId7"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jpg"/><Relationship Id="rId7"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nwrm.eu/" TargetMode="External"/><Relationship Id="rId5"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E5D087-86E9-4752-9A81-488E36926DCC}"/>
              </a:ext>
            </a:extLst>
          </p:cNvPr>
          <p:cNvSpPr/>
          <p:nvPr/>
        </p:nvSpPr>
        <p:spPr>
          <a:xfrm>
            <a:off x="179294" y="1014792"/>
            <a:ext cx="11833411" cy="5958875"/>
          </a:xfrm>
          <a:prstGeom prst="rect">
            <a:avLst/>
          </a:prstGeom>
        </p:spPr>
        <p:txBody>
          <a:bodyPr wrap="square">
            <a:spAutoFit/>
          </a:bodyPr>
          <a:lstStyle/>
          <a:p>
            <a:pPr algn="just">
              <a:lnSpc>
                <a:spcPct val="107000"/>
              </a:lnSpc>
            </a:pPr>
            <a:r>
              <a:rPr lang="sl-SI" sz="1700" b="1" dirty="0">
                <a:latin typeface="Calibri" panose="020F0502020204030204" pitchFamily="34" charset="0"/>
                <a:ea typeface="Calibri" panose="020F0502020204030204" pitchFamily="34" charset="0"/>
                <a:cs typeface="Times New Roman" panose="02020603050405020304" pitchFamily="18" charset="0"/>
              </a:rPr>
              <a:t>Program</a:t>
            </a:r>
            <a:r>
              <a:rPr lang="en-US" sz="1700" b="1"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sl-SI" sz="17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Uvod</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10.00 - 10.10   Nagovor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prof. dr. Marine Pintar</a:t>
            </a:r>
            <a:r>
              <a:rPr lang="sl-SI" sz="1700" dirty="0">
                <a:latin typeface="Calibri" panose="020F0502020204030204" pitchFamily="34" charset="0"/>
                <a:ea typeface="Calibri" panose="020F0502020204030204" pitchFamily="34" charset="0"/>
                <a:cs typeface="Times New Roman" panose="02020603050405020304" pitchFamily="18" charset="0"/>
              </a:rPr>
              <a:t>, </a:t>
            </a:r>
            <a:r>
              <a:rPr lang="sl-SI" sz="1700" dirty="0" err="1">
                <a:latin typeface="Calibri" panose="020F0502020204030204" pitchFamily="34" charset="0"/>
                <a:ea typeface="Calibri" panose="020F0502020204030204" pitchFamily="34" charset="0"/>
                <a:cs typeface="Times New Roman" panose="02020603050405020304" pitchFamily="18" charset="0"/>
              </a:rPr>
              <a:t>dekanja</a:t>
            </a:r>
            <a:r>
              <a:rPr lang="sl-SI" sz="1700" dirty="0">
                <a:latin typeface="Calibri" panose="020F0502020204030204" pitchFamily="34" charset="0"/>
                <a:ea typeface="Calibri" panose="020F0502020204030204" pitchFamily="34" charset="0"/>
                <a:cs typeface="Times New Roman" panose="02020603050405020304" pitchFamily="18" charset="0"/>
              </a:rPr>
              <a:t> BF-UL, vodja projekta</a:t>
            </a: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10.10 – 10.20  Teoretično ozadje projekta  - Pomen malih ukrepov za zadrževanje vode in preprečevanje erozije tal v kmetijskih povodjih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Matjaž Glavan, BF-UL</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Luka Žvokelj, mag. </a:t>
            </a:r>
            <a:r>
              <a:rPr lang="en-US" sz="1700" i="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inž</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1700" i="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agr</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Meritve in analize učinkovitosti kmetijskih ukrepov v poskusih</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10.20 – 11.45  Lastnosti tal, erozija in ohranitvena obdelava tal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Rok Mihelič, dr. Marko Zupan, BF-UL, Mario Lešnik, FKBV-UM)</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11.45 – 11.00  Razporeditev in premeščanje </a:t>
            </a:r>
            <a:r>
              <a:rPr lang="sl-SI" sz="1700" dirty="0" err="1">
                <a:latin typeface="Calibri" panose="020F0502020204030204" pitchFamily="34" charset="0"/>
                <a:ea typeface="Calibri" panose="020F0502020204030204" pitchFamily="34" charset="0"/>
                <a:cs typeface="Times New Roman" panose="02020603050405020304" pitchFamily="18" charset="0"/>
              </a:rPr>
              <a:t>radionukleotidov</a:t>
            </a:r>
            <a:r>
              <a:rPr lang="sl-SI" sz="1700" dirty="0">
                <a:latin typeface="Calibri" panose="020F0502020204030204" pitchFamily="34" charset="0"/>
                <a:ea typeface="Calibri" panose="020F0502020204030204" pitchFamily="34" charset="0"/>
                <a:cs typeface="Times New Roman" panose="02020603050405020304" pitchFamily="18" charset="0"/>
              </a:rPr>
              <a:t> v tleh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Vesna Zupanc, BF-UL)</a:t>
            </a:r>
            <a:r>
              <a:rPr lang="sl-SI" sz="17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11.00 – 11.30  Vsebnost vode v tleh, matrični potencial tal in zbitost tal v poljskih poskusih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(Matic Noč</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dipl. met. </a:t>
            </a:r>
            <a:r>
              <a:rPr lang="en-US" sz="1700" i="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fiz</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dr. Urša Pečan,</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Jure Ferlin, mag. </a:t>
            </a:r>
            <a:r>
              <a:rPr lang="en-US" sz="1700" i="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agr</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BF-UL)</a:t>
            </a:r>
            <a:endPar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Modeliranje učinkovitosti kmetijskih ukrepov</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11.30 – 11.50  Podnebne spremembe in njihov vpliv na vodni krog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Zalika Črepinšek, doc. dr. Tjaša Pogačar, BF-UL)</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11.50 – 12.15  Modeliranje dolgoročne okoljsko-ekonomske učinkovitosti ukrepov z modelom SWAT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(asist. dr. Miha Curk, BF-UL)</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12.15 – 12.30  Odločitvena drevesa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Mateja Škerjanec, FGG-UL)</a:t>
            </a:r>
            <a:endPar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Trajnost preučevanih ukrepov</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12.30 – 12.55 Kazalniki in analiza </a:t>
            </a:r>
            <a:r>
              <a:rPr lang="sl-SI" sz="1700" dirty="0" err="1">
                <a:latin typeface="Calibri" panose="020F0502020204030204" pitchFamily="34" charset="0"/>
                <a:ea typeface="Calibri" panose="020F0502020204030204" pitchFamily="34" charset="0"/>
                <a:cs typeface="Times New Roman" panose="02020603050405020304" pitchFamily="18" charset="0"/>
              </a:rPr>
              <a:t>socio</a:t>
            </a:r>
            <a:r>
              <a:rPr lang="sl-SI" sz="1700" dirty="0">
                <a:latin typeface="Calibri" panose="020F0502020204030204" pitchFamily="34" charset="0"/>
                <a:ea typeface="Calibri" panose="020F0502020204030204" pitchFamily="34" charset="0"/>
                <a:cs typeface="Times New Roman" panose="02020603050405020304" pitchFamily="18" charset="0"/>
              </a:rPr>
              <a:t>-ekonomske trajnosti ukrepov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(prof. dr. Andrej Udovč, asist. dr. Anton Perpar, BF-UL</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Janja Rudolf</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12.55 – 13.00 Zaključek</a:t>
            </a:r>
          </a:p>
        </p:txBody>
      </p:sp>
      <p:pic>
        <p:nvPicPr>
          <p:cNvPr id="14" name="Picture 13">
            <a:extLst>
              <a:ext uri="{FF2B5EF4-FFF2-40B4-BE49-F238E27FC236}">
                <a16:creationId xmlns:a16="http://schemas.microsoft.com/office/drawing/2014/main" id="{6AFFFE89-1824-4422-B133-5FAFE39F1B4C}"/>
              </a:ext>
            </a:extLst>
          </p:cNvPr>
          <p:cNvPicPr>
            <a:picLocks noChangeAspect="1"/>
          </p:cNvPicPr>
          <p:nvPr/>
        </p:nvPicPr>
        <p:blipFill rotWithShape="1">
          <a:blip r:embed="rId2">
            <a:extLst>
              <a:ext uri="{28A0092B-C50C-407E-A947-70E740481C1C}">
                <a14:useLocalDpi xmlns:a14="http://schemas.microsoft.com/office/drawing/2010/main" val="0"/>
              </a:ext>
            </a:extLst>
          </a:blip>
          <a:srcRect t="15228" b="31896"/>
          <a:stretch/>
        </p:blipFill>
        <p:spPr>
          <a:xfrm>
            <a:off x="8960224" y="114549"/>
            <a:ext cx="3231776" cy="961216"/>
          </a:xfrm>
          <a:prstGeom prst="rect">
            <a:avLst/>
          </a:prstGeom>
        </p:spPr>
      </p:pic>
      <p:sp>
        <p:nvSpPr>
          <p:cNvPr id="2" name="Rectangle 1">
            <a:extLst>
              <a:ext uri="{FF2B5EF4-FFF2-40B4-BE49-F238E27FC236}">
                <a16:creationId xmlns:a16="http://schemas.microsoft.com/office/drawing/2014/main" id="{46E01DFE-8689-4137-8124-BE35A8BB1C95}"/>
              </a:ext>
            </a:extLst>
          </p:cNvPr>
          <p:cNvSpPr/>
          <p:nvPr/>
        </p:nvSpPr>
        <p:spPr>
          <a:xfrm>
            <a:off x="179294" y="152435"/>
            <a:ext cx="8780930" cy="923330"/>
          </a:xfrm>
          <a:prstGeom prst="rect">
            <a:avLst/>
          </a:prstGeom>
        </p:spPr>
        <p:txBody>
          <a:bodyPr wrap="square">
            <a:spAutoFit/>
          </a:bodyPr>
          <a:lstStyle/>
          <a:p>
            <a:r>
              <a:rPr lang="en-US" b="1" dirty="0">
                <a:solidFill>
                  <a:srgbClr val="0070C0"/>
                </a:solidFill>
                <a:latin typeface="Calibri" panose="020F0502020204030204" pitchFamily="34" charset="0"/>
                <a:ea typeface="Calibri" panose="020F0502020204030204" pitchFamily="34" charset="0"/>
              </a:rPr>
              <a:t>P</a:t>
            </a:r>
            <a:r>
              <a:rPr lang="sl-SI" b="1" dirty="0" err="1">
                <a:solidFill>
                  <a:srgbClr val="0070C0"/>
                </a:solidFill>
                <a:latin typeface="Calibri" panose="020F0502020204030204" pitchFamily="34" charset="0"/>
                <a:ea typeface="Calibri" panose="020F0502020204030204" pitchFamily="34" charset="0"/>
              </a:rPr>
              <a:t>redstavitev</a:t>
            </a:r>
            <a:r>
              <a:rPr lang="sl-SI" b="1" dirty="0">
                <a:solidFill>
                  <a:srgbClr val="0070C0"/>
                </a:solidFill>
                <a:latin typeface="Calibri" panose="020F0502020204030204" pitchFamily="34" charset="0"/>
                <a:ea typeface="Calibri" panose="020F0502020204030204" pitchFamily="34" charset="0"/>
              </a:rPr>
              <a:t> rezultatov projekta L4-2625 </a:t>
            </a:r>
            <a:r>
              <a:rPr lang="sl-SI" b="1" dirty="0" err="1">
                <a:solidFill>
                  <a:srgbClr val="0070C0"/>
                </a:solidFill>
                <a:latin typeface="Calibri" panose="020F0502020204030204" pitchFamily="34" charset="0"/>
                <a:ea typeface="Calibri" panose="020F0502020204030204" pitchFamily="34" charset="0"/>
              </a:rPr>
              <a:t>CeVoTaK</a:t>
            </a:r>
            <a:r>
              <a:rPr lang="en-US" b="1" dirty="0">
                <a:solidFill>
                  <a:srgbClr val="0070C0"/>
                </a:solidFill>
                <a:latin typeface="Calibri" panose="020F0502020204030204" pitchFamily="34" charset="0"/>
                <a:ea typeface="Calibri" panose="020F0502020204030204" pitchFamily="34" charset="0"/>
              </a:rPr>
              <a:t> // </a:t>
            </a:r>
          </a:p>
          <a:p>
            <a:r>
              <a:rPr lang="sl-SI" b="1" dirty="0">
                <a:solidFill>
                  <a:srgbClr val="00B050"/>
                </a:solidFill>
                <a:latin typeface="Calibri" panose="020F0502020204030204" pitchFamily="34" charset="0"/>
                <a:ea typeface="Calibri" panose="020F0502020204030204" pitchFamily="34" charset="0"/>
              </a:rPr>
              <a:t>Celovito upravljanje malih ukrepov za zadrževanje vode in preprečevanje erozije tal v kmetijskih povodjih</a:t>
            </a:r>
            <a:endParaRPr lang="sl-SI" sz="1600" dirty="0">
              <a:effectLst/>
              <a:latin typeface="Calibri" panose="020F05020202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83FFD12A-D58A-4CB4-99AB-D969034B856C}"/>
              </a:ext>
            </a:extLst>
          </p:cNvPr>
          <p:cNvSpPr/>
          <p:nvPr/>
        </p:nvSpPr>
        <p:spPr>
          <a:xfrm>
            <a:off x="10904657" y="6465518"/>
            <a:ext cx="1225015"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9. 11. 2023</a:t>
            </a:r>
            <a:endParaRPr lang="sl-SI"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7938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5C7A3-1CC5-4F0F-BF7A-10DDD740D37C}"/>
              </a:ext>
            </a:extLst>
          </p:cNvPr>
          <p:cNvSpPr txBox="1"/>
          <p:nvPr/>
        </p:nvSpPr>
        <p:spPr>
          <a:xfrm>
            <a:off x="172502" y="122887"/>
            <a:ext cx="7063721" cy="132189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dirty="0" err="1">
                <a:ln w="0"/>
                <a:solidFill>
                  <a:srgbClr val="FFFFFF"/>
                </a:solidFill>
                <a:effectLst>
                  <a:outerShdw blurRad="38100" dist="25400" dir="5400000" algn="ctr" rotWithShape="0">
                    <a:srgbClr val="6E747A">
                      <a:alpha val="43000"/>
                    </a:srgbClr>
                  </a:outerShdw>
                </a:effectLst>
                <a:latin typeface="+mj-lt"/>
                <a:ea typeface="+mj-ea"/>
                <a:cs typeface="+mj-cs"/>
              </a:rPr>
              <a:t>Izbrane</a:t>
            </a:r>
            <a:r>
              <a:rPr lang="en-US" sz="4000" dirty="0">
                <a:ln w="0"/>
                <a:solidFill>
                  <a:srgbClr val="FFFFFF"/>
                </a:solidFill>
                <a:effectLst>
                  <a:outerShdw blurRad="38100" dist="25400" dir="5400000" algn="ctr" rotWithShape="0">
                    <a:srgbClr val="6E747A">
                      <a:alpha val="43000"/>
                    </a:srgbClr>
                  </a:outerShdw>
                </a:effectLst>
                <a:latin typeface="+mj-lt"/>
                <a:ea typeface="+mj-ea"/>
                <a:cs typeface="+mj-cs"/>
              </a:rPr>
              <a:t> </a:t>
            </a:r>
            <a:r>
              <a:rPr lang="en-US" sz="4000" dirty="0" err="1">
                <a:ln w="0"/>
                <a:solidFill>
                  <a:srgbClr val="FFFFFF"/>
                </a:solidFill>
                <a:effectLst>
                  <a:outerShdw blurRad="38100" dist="25400" dir="5400000" algn="ctr" rotWithShape="0">
                    <a:srgbClr val="6E747A">
                      <a:alpha val="43000"/>
                    </a:srgbClr>
                  </a:outerShdw>
                </a:effectLst>
                <a:latin typeface="+mj-lt"/>
                <a:ea typeface="+mj-ea"/>
                <a:cs typeface="+mj-cs"/>
              </a:rPr>
              <a:t>lokacije</a:t>
            </a:r>
            <a:endParaRPr lang="en-US" sz="2200" kern="1200" dirty="0">
              <a:ln w="0"/>
              <a:solidFill>
                <a:srgbClr val="FFFFFF"/>
              </a:solidFill>
              <a:effectLst>
                <a:outerShdw blurRad="38100" dist="25400" dir="5400000" algn="ctr" rotWithShape="0">
                  <a:srgbClr val="6E747A">
                    <a:alpha val="43000"/>
                  </a:srgbClr>
                </a:outerShdw>
              </a:effectLst>
              <a:latin typeface="+mj-lt"/>
              <a:ea typeface="+mj-ea"/>
              <a:cs typeface="+mj-cs"/>
            </a:endParaRPr>
          </a:p>
        </p:txBody>
      </p:sp>
      <p:pic>
        <p:nvPicPr>
          <p:cNvPr id="22" name="Picture 21">
            <a:extLst>
              <a:ext uri="{FF2B5EF4-FFF2-40B4-BE49-F238E27FC236}">
                <a16:creationId xmlns:a16="http://schemas.microsoft.com/office/drawing/2014/main" id="{8E7ADF4E-C30F-4C7F-BFF2-9ADBEA69955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600" y="1610635"/>
            <a:ext cx="4002741" cy="2992674"/>
          </a:xfrm>
          <a:prstGeom prst="rect">
            <a:avLst/>
          </a:prstGeom>
        </p:spPr>
      </p:pic>
      <p:pic>
        <p:nvPicPr>
          <p:cNvPr id="24" name="Picture 23">
            <a:extLst>
              <a:ext uri="{FF2B5EF4-FFF2-40B4-BE49-F238E27FC236}">
                <a16:creationId xmlns:a16="http://schemas.microsoft.com/office/drawing/2014/main" id="{D7E00B7A-D021-4FB0-9038-BB0CC5600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4182034"/>
            <a:ext cx="4013948" cy="2675965"/>
          </a:xfrm>
          <a:prstGeom prst="rect">
            <a:avLst/>
          </a:prstGeom>
        </p:spPr>
      </p:pic>
      <p:pic>
        <p:nvPicPr>
          <p:cNvPr id="26" name="Picture 25">
            <a:extLst>
              <a:ext uri="{FF2B5EF4-FFF2-40B4-BE49-F238E27FC236}">
                <a16:creationId xmlns:a16="http://schemas.microsoft.com/office/drawing/2014/main" id="{DC88925C-F5A4-4E75-B93C-DC47D8F10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008341" cy="2254692"/>
          </a:xfrm>
          <a:prstGeom prst="rect">
            <a:avLst/>
          </a:prstGeom>
        </p:spPr>
      </p:pic>
      <p:pic>
        <p:nvPicPr>
          <p:cNvPr id="28" name="Picture 27">
            <a:extLst>
              <a:ext uri="{FF2B5EF4-FFF2-40B4-BE49-F238E27FC236}">
                <a16:creationId xmlns:a16="http://schemas.microsoft.com/office/drawing/2014/main" id="{3F50BABE-3C97-4A5B-A5B3-96C21DDAE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0954" y="4273908"/>
            <a:ext cx="3451046" cy="2588285"/>
          </a:xfrm>
          <a:prstGeom prst="rect">
            <a:avLst/>
          </a:prstGeom>
        </p:spPr>
      </p:pic>
      <p:pic>
        <p:nvPicPr>
          <p:cNvPr id="16" name="Picture 15">
            <a:extLst>
              <a:ext uri="{FF2B5EF4-FFF2-40B4-BE49-F238E27FC236}">
                <a16:creationId xmlns:a16="http://schemas.microsoft.com/office/drawing/2014/main" id="{CFB21C22-62A3-4FFD-A031-CA8BE349CBC4}"/>
              </a:ext>
            </a:extLst>
          </p:cNvPr>
          <p:cNvPicPr>
            <a:picLocks noChangeAspect="1"/>
          </p:cNvPicPr>
          <p:nvPr/>
        </p:nvPicPr>
        <p:blipFill rotWithShape="1">
          <a:blip r:embed="rId7">
            <a:extLst>
              <a:ext uri="{28A0092B-C50C-407E-A947-70E740481C1C}">
                <a14:useLocalDpi xmlns:a14="http://schemas.microsoft.com/office/drawing/2010/main" val="0"/>
              </a:ext>
            </a:extLst>
          </a:blip>
          <a:srcRect t="-24"/>
          <a:stretch/>
        </p:blipFill>
        <p:spPr>
          <a:xfrm>
            <a:off x="3526678" y="6741"/>
            <a:ext cx="5299364" cy="6859646"/>
          </a:xfrm>
          <a:prstGeom prst="rect">
            <a:avLst/>
          </a:prstGeom>
        </p:spPr>
      </p:pic>
      <p:pic>
        <p:nvPicPr>
          <p:cNvPr id="30" name="Picture 29">
            <a:extLst>
              <a:ext uri="{FF2B5EF4-FFF2-40B4-BE49-F238E27FC236}">
                <a16:creationId xmlns:a16="http://schemas.microsoft.com/office/drawing/2014/main" id="{CBCBFCCB-E7F3-4B85-8F29-9D10F22F09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6042" y="1747792"/>
            <a:ext cx="3365958" cy="2524469"/>
          </a:xfrm>
          <a:prstGeom prst="rect">
            <a:avLst/>
          </a:prstGeom>
        </p:spPr>
      </p:pic>
      <p:pic>
        <p:nvPicPr>
          <p:cNvPr id="32" name="Picture 31">
            <a:extLst>
              <a:ext uri="{FF2B5EF4-FFF2-40B4-BE49-F238E27FC236}">
                <a16:creationId xmlns:a16="http://schemas.microsoft.com/office/drawing/2014/main" id="{91F4E350-CCF2-457A-9AB6-A83D39179262}"/>
              </a:ext>
            </a:extLst>
          </p:cNvPr>
          <p:cNvPicPr>
            <a:picLocks noChangeAspect="1"/>
          </p:cNvPicPr>
          <p:nvPr/>
        </p:nvPicPr>
        <p:blipFill rotWithShape="1">
          <a:blip r:embed="rId9">
            <a:extLst>
              <a:ext uri="{28A0092B-C50C-407E-A947-70E740481C1C}">
                <a14:useLocalDpi xmlns:a14="http://schemas.microsoft.com/office/drawing/2010/main" val="0"/>
              </a:ext>
            </a:extLst>
          </a:blip>
          <a:srcRect l="13039" r="38259"/>
          <a:stretch/>
        </p:blipFill>
        <p:spPr>
          <a:xfrm rot="5400000">
            <a:off x="9399581" y="-596067"/>
            <a:ext cx="2198754" cy="3386085"/>
          </a:xfrm>
          <a:prstGeom prst="rect">
            <a:avLst/>
          </a:prstGeom>
        </p:spPr>
      </p:pic>
    </p:spTree>
    <p:extLst>
      <p:ext uri="{BB962C8B-B14F-4D97-AF65-F5344CB8AC3E}">
        <p14:creationId xmlns:p14="http://schemas.microsoft.com/office/powerpoint/2010/main" val="40307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8D8A9-DF7D-4F44-A01F-60327FF14389}"/>
              </a:ext>
            </a:extLst>
          </p:cNvPr>
          <p:cNvSpPr>
            <a:spLocks noGrp="1"/>
          </p:cNvSpPr>
          <p:nvPr>
            <p:ph type="title"/>
          </p:nvPr>
        </p:nvSpPr>
        <p:spPr>
          <a:xfrm>
            <a:off x="2539818" y="730279"/>
            <a:ext cx="7522507" cy="1325563"/>
          </a:xfrm>
        </p:spPr>
        <p:txBody>
          <a:bodyPr>
            <a:normAutofit/>
          </a:bodyPr>
          <a:lstStyle/>
          <a:p>
            <a:r>
              <a:rPr lang="en-US" sz="4000" dirty="0" err="1"/>
              <a:t>Oranje</a:t>
            </a:r>
            <a:r>
              <a:rPr lang="en-US" sz="4000" dirty="0"/>
              <a:t> </a:t>
            </a:r>
            <a:r>
              <a:rPr lang="en-US" sz="4000" dirty="0" err="1"/>
              <a:t>ali</a:t>
            </a:r>
            <a:r>
              <a:rPr lang="en-US" sz="4000" dirty="0"/>
              <a:t> </a:t>
            </a:r>
            <a:r>
              <a:rPr lang="en-US" sz="4000" dirty="0" err="1"/>
              <a:t>ohranitvena</a:t>
            </a:r>
            <a:r>
              <a:rPr lang="en-US" sz="4000" dirty="0"/>
              <a:t> </a:t>
            </a:r>
            <a:r>
              <a:rPr lang="en-US" sz="4000" dirty="0" err="1"/>
              <a:t>obdelava</a:t>
            </a:r>
            <a:r>
              <a:rPr lang="en-US" sz="4000" dirty="0"/>
              <a:t>?</a:t>
            </a:r>
            <a:endParaRPr lang="sl-SI" sz="4000" dirty="0"/>
          </a:p>
        </p:txBody>
      </p:sp>
      <p:pic>
        <p:nvPicPr>
          <p:cNvPr id="9" name="Content Placeholder 8">
            <a:extLst>
              <a:ext uri="{FF2B5EF4-FFF2-40B4-BE49-F238E27FC236}">
                <a16:creationId xmlns:a16="http://schemas.microsoft.com/office/drawing/2014/main" id="{0F143591-0DDE-4FDB-9A05-AB4887CFB4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75610" y="1931894"/>
            <a:ext cx="5406837" cy="4055128"/>
          </a:xfrm>
        </p:spPr>
      </p:pic>
      <p:pic>
        <p:nvPicPr>
          <p:cNvPr id="4" name="Picture 3">
            <a:extLst>
              <a:ext uri="{FF2B5EF4-FFF2-40B4-BE49-F238E27FC236}">
                <a16:creationId xmlns:a16="http://schemas.microsoft.com/office/drawing/2014/main" id="{6E7A02FE-7FAE-4E67-B5A5-62CAB876D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3" y="1926010"/>
            <a:ext cx="6091519" cy="4061012"/>
          </a:xfrm>
          <a:prstGeom prst="rect">
            <a:avLst/>
          </a:prstGeom>
        </p:spPr>
      </p:pic>
      <p:sp>
        <p:nvSpPr>
          <p:cNvPr id="7" name="TextBox 6">
            <a:extLst>
              <a:ext uri="{FF2B5EF4-FFF2-40B4-BE49-F238E27FC236}">
                <a16:creationId xmlns:a16="http://schemas.microsoft.com/office/drawing/2014/main" id="{4B386A57-2D62-483C-8834-AEB4B60998D1}"/>
              </a:ext>
            </a:extLst>
          </p:cNvPr>
          <p:cNvSpPr txBox="1"/>
          <p:nvPr/>
        </p:nvSpPr>
        <p:spPr>
          <a:xfrm>
            <a:off x="1429871" y="4939048"/>
            <a:ext cx="722554" cy="276999"/>
          </a:xfrm>
          <a:prstGeom prst="rect">
            <a:avLst/>
          </a:prstGeom>
          <a:noFill/>
        </p:spPr>
        <p:txBody>
          <a:bodyPr wrap="square" rtlCol="0">
            <a:spAutoFit/>
          </a:bodyPr>
          <a:lstStyle/>
          <a:p>
            <a:r>
              <a:rPr lang="en-US" sz="1200" dirty="0"/>
              <a:t>2022</a:t>
            </a:r>
            <a:endParaRPr lang="sl-SI" sz="1200" dirty="0"/>
          </a:p>
        </p:txBody>
      </p:sp>
      <p:pic>
        <p:nvPicPr>
          <p:cNvPr id="6" name="Picture 5">
            <a:extLst>
              <a:ext uri="{FF2B5EF4-FFF2-40B4-BE49-F238E27FC236}">
                <a16:creationId xmlns:a16="http://schemas.microsoft.com/office/drawing/2014/main" id="{EDBDC0DB-B550-436A-B2A3-6A0116836E4F}"/>
              </a:ext>
            </a:extLst>
          </p:cNvPr>
          <p:cNvPicPr>
            <a:picLocks noChangeAspect="1"/>
          </p:cNvPicPr>
          <p:nvPr/>
        </p:nvPicPr>
        <p:blipFill rotWithShape="1">
          <a:blip r:embed="rId5">
            <a:extLst>
              <a:ext uri="{28A0092B-C50C-407E-A947-70E740481C1C}">
                <a14:useLocalDpi xmlns:a14="http://schemas.microsoft.com/office/drawing/2010/main" val="0"/>
              </a:ext>
            </a:extLst>
          </a:blip>
          <a:srcRect t="15228" b="31896"/>
          <a:stretch/>
        </p:blipFill>
        <p:spPr>
          <a:xfrm>
            <a:off x="8960224" y="114549"/>
            <a:ext cx="3231776" cy="961216"/>
          </a:xfrm>
          <a:prstGeom prst="rect">
            <a:avLst/>
          </a:prstGeom>
        </p:spPr>
      </p:pic>
    </p:spTree>
    <p:extLst>
      <p:ext uri="{BB962C8B-B14F-4D97-AF65-F5344CB8AC3E}">
        <p14:creationId xmlns:p14="http://schemas.microsoft.com/office/powerpoint/2010/main" val="217255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8D8A9-DF7D-4F44-A01F-60327FF14389}"/>
              </a:ext>
            </a:extLst>
          </p:cNvPr>
          <p:cNvSpPr>
            <a:spLocks noGrp="1"/>
          </p:cNvSpPr>
          <p:nvPr>
            <p:ph type="title"/>
          </p:nvPr>
        </p:nvSpPr>
        <p:spPr>
          <a:xfrm>
            <a:off x="512543" y="114549"/>
            <a:ext cx="7522507" cy="724505"/>
          </a:xfrm>
        </p:spPr>
        <p:txBody>
          <a:bodyPr>
            <a:normAutofit/>
          </a:bodyPr>
          <a:lstStyle/>
          <a:p>
            <a:r>
              <a:rPr lang="en-US" sz="4000" dirty="0" err="1"/>
              <a:t>Prenos</a:t>
            </a:r>
            <a:r>
              <a:rPr lang="en-US" sz="4000" dirty="0"/>
              <a:t> </a:t>
            </a:r>
            <a:r>
              <a:rPr lang="en-US" sz="4000" dirty="0" err="1"/>
              <a:t>znanja</a:t>
            </a:r>
            <a:endParaRPr lang="sl-SI" sz="4000" dirty="0"/>
          </a:p>
        </p:txBody>
      </p:sp>
      <p:pic>
        <p:nvPicPr>
          <p:cNvPr id="6" name="Picture 5">
            <a:extLst>
              <a:ext uri="{FF2B5EF4-FFF2-40B4-BE49-F238E27FC236}">
                <a16:creationId xmlns:a16="http://schemas.microsoft.com/office/drawing/2014/main" id="{EDBDC0DB-B550-436A-B2A3-6A0116836E4F}"/>
              </a:ext>
            </a:extLst>
          </p:cNvPr>
          <p:cNvPicPr>
            <a:picLocks noChangeAspect="1"/>
          </p:cNvPicPr>
          <p:nvPr/>
        </p:nvPicPr>
        <p:blipFill rotWithShape="1">
          <a:blip r:embed="rId3">
            <a:extLst>
              <a:ext uri="{28A0092B-C50C-407E-A947-70E740481C1C}">
                <a14:useLocalDpi xmlns:a14="http://schemas.microsoft.com/office/drawing/2010/main" val="0"/>
              </a:ext>
            </a:extLst>
          </a:blip>
          <a:srcRect t="15228" b="31896"/>
          <a:stretch/>
        </p:blipFill>
        <p:spPr>
          <a:xfrm>
            <a:off x="8960224" y="114549"/>
            <a:ext cx="3231776" cy="961216"/>
          </a:xfrm>
          <a:prstGeom prst="rect">
            <a:avLst/>
          </a:prstGeom>
        </p:spPr>
      </p:pic>
      <p:pic>
        <p:nvPicPr>
          <p:cNvPr id="10" name="Picture 9">
            <a:extLst>
              <a:ext uri="{FF2B5EF4-FFF2-40B4-BE49-F238E27FC236}">
                <a16:creationId xmlns:a16="http://schemas.microsoft.com/office/drawing/2014/main" id="{A8D80443-4B18-406D-8FFC-7F2FD2B80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4037" y="1075599"/>
            <a:ext cx="4010961" cy="3008221"/>
          </a:xfrm>
          <a:prstGeom prst="rect">
            <a:avLst/>
          </a:prstGeom>
        </p:spPr>
      </p:pic>
      <p:pic>
        <p:nvPicPr>
          <p:cNvPr id="12" name="Picture 11">
            <a:extLst>
              <a:ext uri="{FF2B5EF4-FFF2-40B4-BE49-F238E27FC236}">
                <a16:creationId xmlns:a16="http://schemas.microsoft.com/office/drawing/2014/main" id="{6BB94460-65B4-4417-94FE-364F77E51D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02" y="777330"/>
            <a:ext cx="4361712" cy="3271284"/>
          </a:xfrm>
          <a:prstGeom prst="rect">
            <a:avLst/>
          </a:prstGeom>
        </p:spPr>
      </p:pic>
      <p:pic>
        <p:nvPicPr>
          <p:cNvPr id="16" name="Picture 15">
            <a:extLst>
              <a:ext uri="{FF2B5EF4-FFF2-40B4-BE49-F238E27FC236}">
                <a16:creationId xmlns:a16="http://schemas.microsoft.com/office/drawing/2014/main" id="{3724E06E-F634-4758-A639-44C8B4A7B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02" y="3970419"/>
            <a:ext cx="4322726" cy="2887581"/>
          </a:xfrm>
          <a:prstGeom prst="rect">
            <a:avLst/>
          </a:prstGeom>
        </p:spPr>
      </p:pic>
      <p:pic>
        <p:nvPicPr>
          <p:cNvPr id="18" name="Picture 17">
            <a:extLst>
              <a:ext uri="{FF2B5EF4-FFF2-40B4-BE49-F238E27FC236}">
                <a16:creationId xmlns:a16="http://schemas.microsoft.com/office/drawing/2014/main" id="{D5D76D2C-F767-494A-9BEA-D187E68FF6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2034" y="4083820"/>
            <a:ext cx="4152964" cy="2774180"/>
          </a:xfrm>
          <a:prstGeom prst="rect">
            <a:avLst/>
          </a:prstGeom>
        </p:spPr>
      </p:pic>
      <p:pic>
        <p:nvPicPr>
          <p:cNvPr id="14" name="Picture 13">
            <a:extLst>
              <a:ext uri="{FF2B5EF4-FFF2-40B4-BE49-F238E27FC236}">
                <a16:creationId xmlns:a16="http://schemas.microsoft.com/office/drawing/2014/main" id="{916E1AB8-0C50-4CBF-BCA3-C3456AB77C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8727" y="1287458"/>
            <a:ext cx="3644309" cy="4859079"/>
          </a:xfrm>
          <a:prstGeom prst="rect">
            <a:avLst/>
          </a:prstGeom>
        </p:spPr>
      </p:pic>
    </p:spTree>
    <p:extLst>
      <p:ext uri="{BB962C8B-B14F-4D97-AF65-F5344CB8AC3E}">
        <p14:creationId xmlns:p14="http://schemas.microsoft.com/office/powerpoint/2010/main" val="2544138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E5D087-86E9-4752-9A81-488E36926DCC}"/>
              </a:ext>
            </a:extLst>
          </p:cNvPr>
          <p:cNvSpPr/>
          <p:nvPr/>
        </p:nvSpPr>
        <p:spPr>
          <a:xfrm>
            <a:off x="179294" y="993527"/>
            <a:ext cx="11833411" cy="5958875"/>
          </a:xfrm>
          <a:prstGeom prst="rect">
            <a:avLst/>
          </a:prstGeom>
        </p:spPr>
        <p:txBody>
          <a:bodyPr wrap="square">
            <a:spAutoFit/>
          </a:bodyPr>
          <a:lstStyle/>
          <a:p>
            <a:pPr algn="just">
              <a:lnSpc>
                <a:spcPct val="107000"/>
              </a:lnSpc>
            </a:pPr>
            <a:r>
              <a:rPr lang="sl-SI" sz="1700" b="1" dirty="0">
                <a:latin typeface="Calibri" panose="020F0502020204030204" pitchFamily="34" charset="0"/>
                <a:ea typeface="Calibri" panose="020F0502020204030204" pitchFamily="34" charset="0"/>
                <a:cs typeface="Times New Roman" panose="02020603050405020304" pitchFamily="18" charset="0"/>
              </a:rPr>
              <a:t>Program</a:t>
            </a:r>
            <a:r>
              <a:rPr lang="en-US" sz="1700" b="1"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sl-SI" sz="17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Uvod</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10.00 - 10.10   Nagovor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prof. dr. Marine Pintar</a:t>
            </a:r>
            <a:r>
              <a:rPr lang="sl-SI" sz="1700" dirty="0">
                <a:latin typeface="Calibri" panose="020F0502020204030204" pitchFamily="34" charset="0"/>
                <a:ea typeface="Calibri" panose="020F0502020204030204" pitchFamily="34" charset="0"/>
                <a:cs typeface="Times New Roman" panose="02020603050405020304" pitchFamily="18" charset="0"/>
              </a:rPr>
              <a:t>, </a:t>
            </a:r>
            <a:r>
              <a:rPr lang="sl-SI" sz="1700" dirty="0" err="1">
                <a:latin typeface="Calibri" panose="020F0502020204030204" pitchFamily="34" charset="0"/>
                <a:ea typeface="Calibri" panose="020F0502020204030204" pitchFamily="34" charset="0"/>
                <a:cs typeface="Times New Roman" panose="02020603050405020304" pitchFamily="18" charset="0"/>
              </a:rPr>
              <a:t>dekanja</a:t>
            </a:r>
            <a:r>
              <a:rPr lang="sl-SI" sz="1700" dirty="0">
                <a:latin typeface="Calibri" panose="020F0502020204030204" pitchFamily="34" charset="0"/>
                <a:ea typeface="Calibri" panose="020F0502020204030204" pitchFamily="34" charset="0"/>
                <a:cs typeface="Times New Roman" panose="02020603050405020304" pitchFamily="18" charset="0"/>
              </a:rPr>
              <a:t> BF-UL, vodja projekta</a:t>
            </a: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10.10 – 10.20  Teoretično ozadje projekta  - Pomen malih ukrepov za zadrževanje vode in preprečevanje erozije tal v kmetijskih povodjih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Matjaž Glavan, BF-UL)</a:t>
            </a:r>
            <a:endPar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Meritve in analize učinkovitosti kmetijskih ukrepov v poskusih</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10.20 – 11.45  Lastnosti tal, erozija in ohranitvena obdelava tal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Rok Mihelič, dr. Marko Zupan, BF-UL, Mario Lešnik, FKBV-UM)</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11.45 – 11.00  Razporeditev in premeščanje </a:t>
            </a:r>
            <a:r>
              <a:rPr lang="sl-SI" sz="1700" dirty="0" err="1">
                <a:latin typeface="Calibri" panose="020F0502020204030204" pitchFamily="34" charset="0"/>
                <a:ea typeface="Calibri" panose="020F0502020204030204" pitchFamily="34" charset="0"/>
                <a:cs typeface="Times New Roman" panose="02020603050405020304" pitchFamily="18" charset="0"/>
              </a:rPr>
              <a:t>radionukleotidov</a:t>
            </a:r>
            <a:r>
              <a:rPr lang="sl-SI" sz="1700" dirty="0">
                <a:latin typeface="Calibri" panose="020F0502020204030204" pitchFamily="34" charset="0"/>
                <a:ea typeface="Calibri" panose="020F0502020204030204" pitchFamily="34" charset="0"/>
                <a:cs typeface="Times New Roman" panose="02020603050405020304" pitchFamily="18" charset="0"/>
              </a:rPr>
              <a:t> v tleh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Vesna Zupanc, BF-UL)</a:t>
            </a:r>
            <a:r>
              <a:rPr lang="sl-SI" sz="17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11.00 – 11.30  Vsebnost vode v tleh, matrični potencial tal in zbitost tal v poljskih poskusih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(Matic Noč</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mag. met. </a:t>
            </a:r>
            <a:r>
              <a:rPr lang="en-US" sz="1700" i="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fiz</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dr. Urša Pečan,</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en-US" sz="1700" i="1">
                <a:solidFill>
                  <a:srgbClr val="00B050"/>
                </a:solidFill>
                <a:latin typeface="Calibri" panose="020F0502020204030204" pitchFamily="34" charset="0"/>
                <a:ea typeface="Calibri" panose="020F0502020204030204" pitchFamily="34" charset="0"/>
                <a:cs typeface="Times New Roman" panose="02020603050405020304" pitchFamily="18" charset="0"/>
              </a:rPr>
              <a:t>Jure Ferlin, </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mag. </a:t>
            </a:r>
            <a:r>
              <a:rPr lang="en-US" sz="1700" i="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agr</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BF-UL)</a:t>
            </a:r>
            <a:endPar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Modeliranje učinkovitosti kmetijskih ukrepov</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11.30 – 11.50  Podnebne spremembe in njihov vpliv na vodni krog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Zalika Črepinšek, doc. dr. Tjaša Pogačar, BF-UL)</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11.50 – 12.15  Modeliranje dolgoročne okoljsko-ekonomske učinkovitosti ukrepov z modelom SWAT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(asist. dr. Miha Curk, BF-UL)</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12.15 – 12.30  Odločitvena drevesa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(doc. dr. Mateja Škerjanec, FGG-UL)</a:t>
            </a:r>
            <a:endPar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Trajnost preučevanih ukrepov</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12.30 – 12.55 Kazalniki in analiza </a:t>
            </a:r>
            <a:r>
              <a:rPr lang="sl-SI" sz="1700" dirty="0" err="1">
                <a:latin typeface="Calibri" panose="020F0502020204030204" pitchFamily="34" charset="0"/>
                <a:ea typeface="Calibri" panose="020F0502020204030204" pitchFamily="34" charset="0"/>
                <a:cs typeface="Times New Roman" panose="02020603050405020304" pitchFamily="18" charset="0"/>
              </a:rPr>
              <a:t>socio</a:t>
            </a:r>
            <a:r>
              <a:rPr lang="sl-SI" sz="1700" dirty="0">
                <a:latin typeface="Calibri" panose="020F0502020204030204" pitchFamily="34" charset="0"/>
                <a:ea typeface="Calibri" panose="020F0502020204030204" pitchFamily="34" charset="0"/>
                <a:cs typeface="Times New Roman" panose="02020603050405020304" pitchFamily="18" charset="0"/>
              </a:rPr>
              <a:t>-ekonomske trajnosti ukrepov </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(prof. dr. Andrej Udovč, asist. dr. Anton Perpar, BF-UL</a:t>
            </a:r>
            <a:r>
              <a:rPr lang="en-US"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 Janja Rudolf</a:t>
            </a:r>
            <a:r>
              <a:rPr lang="sl-SI" sz="170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sl-SI"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sl-SI" sz="1700" dirty="0">
                <a:latin typeface="Calibri" panose="020F0502020204030204" pitchFamily="34" charset="0"/>
                <a:ea typeface="Calibri" panose="020F0502020204030204" pitchFamily="34" charset="0"/>
                <a:cs typeface="Times New Roman" panose="02020603050405020304" pitchFamily="18" charset="0"/>
              </a:rPr>
              <a:t>12.55 – 13.00 Zaključek</a:t>
            </a:r>
          </a:p>
        </p:txBody>
      </p:sp>
      <p:pic>
        <p:nvPicPr>
          <p:cNvPr id="14" name="Picture 13">
            <a:extLst>
              <a:ext uri="{FF2B5EF4-FFF2-40B4-BE49-F238E27FC236}">
                <a16:creationId xmlns:a16="http://schemas.microsoft.com/office/drawing/2014/main" id="{6AFFFE89-1824-4422-B133-5FAFE39F1B4C}"/>
              </a:ext>
            </a:extLst>
          </p:cNvPr>
          <p:cNvPicPr>
            <a:picLocks noChangeAspect="1"/>
          </p:cNvPicPr>
          <p:nvPr/>
        </p:nvPicPr>
        <p:blipFill rotWithShape="1">
          <a:blip r:embed="rId3">
            <a:extLst>
              <a:ext uri="{28A0092B-C50C-407E-A947-70E740481C1C}">
                <a14:useLocalDpi xmlns:a14="http://schemas.microsoft.com/office/drawing/2010/main" val="0"/>
              </a:ext>
            </a:extLst>
          </a:blip>
          <a:srcRect t="15228" b="31896"/>
          <a:stretch/>
        </p:blipFill>
        <p:spPr>
          <a:xfrm>
            <a:off x="8960224" y="114549"/>
            <a:ext cx="3231776" cy="961216"/>
          </a:xfrm>
          <a:prstGeom prst="rect">
            <a:avLst/>
          </a:prstGeom>
        </p:spPr>
      </p:pic>
      <p:sp>
        <p:nvSpPr>
          <p:cNvPr id="2" name="Rectangle 1">
            <a:extLst>
              <a:ext uri="{FF2B5EF4-FFF2-40B4-BE49-F238E27FC236}">
                <a16:creationId xmlns:a16="http://schemas.microsoft.com/office/drawing/2014/main" id="{46E01DFE-8689-4137-8124-BE35A8BB1C95}"/>
              </a:ext>
            </a:extLst>
          </p:cNvPr>
          <p:cNvSpPr/>
          <p:nvPr/>
        </p:nvSpPr>
        <p:spPr>
          <a:xfrm>
            <a:off x="179294" y="152435"/>
            <a:ext cx="8780930" cy="923330"/>
          </a:xfrm>
          <a:prstGeom prst="rect">
            <a:avLst/>
          </a:prstGeom>
        </p:spPr>
        <p:txBody>
          <a:bodyPr wrap="square">
            <a:spAutoFit/>
          </a:bodyPr>
          <a:lstStyle/>
          <a:p>
            <a:r>
              <a:rPr lang="en-US" b="1" dirty="0">
                <a:solidFill>
                  <a:srgbClr val="0070C0"/>
                </a:solidFill>
                <a:latin typeface="Calibri" panose="020F0502020204030204" pitchFamily="34" charset="0"/>
                <a:ea typeface="Calibri" panose="020F0502020204030204" pitchFamily="34" charset="0"/>
              </a:rPr>
              <a:t>P</a:t>
            </a:r>
            <a:r>
              <a:rPr lang="sl-SI" b="1" dirty="0" err="1">
                <a:solidFill>
                  <a:srgbClr val="0070C0"/>
                </a:solidFill>
                <a:latin typeface="Calibri" panose="020F0502020204030204" pitchFamily="34" charset="0"/>
                <a:ea typeface="Calibri" panose="020F0502020204030204" pitchFamily="34" charset="0"/>
              </a:rPr>
              <a:t>redstavitev</a:t>
            </a:r>
            <a:r>
              <a:rPr lang="sl-SI" b="1" dirty="0">
                <a:solidFill>
                  <a:srgbClr val="0070C0"/>
                </a:solidFill>
                <a:latin typeface="Calibri" panose="020F0502020204030204" pitchFamily="34" charset="0"/>
                <a:ea typeface="Calibri" panose="020F0502020204030204" pitchFamily="34" charset="0"/>
              </a:rPr>
              <a:t> rezultatov projekta L4-2625 </a:t>
            </a:r>
            <a:r>
              <a:rPr lang="sl-SI" b="1" dirty="0" err="1">
                <a:solidFill>
                  <a:srgbClr val="0070C0"/>
                </a:solidFill>
                <a:latin typeface="Calibri" panose="020F0502020204030204" pitchFamily="34" charset="0"/>
                <a:ea typeface="Calibri" panose="020F0502020204030204" pitchFamily="34" charset="0"/>
              </a:rPr>
              <a:t>CeVoTaK</a:t>
            </a:r>
            <a:r>
              <a:rPr lang="en-US" b="1" dirty="0">
                <a:solidFill>
                  <a:srgbClr val="0070C0"/>
                </a:solidFill>
                <a:latin typeface="Calibri" panose="020F0502020204030204" pitchFamily="34" charset="0"/>
                <a:ea typeface="Calibri" panose="020F0502020204030204" pitchFamily="34" charset="0"/>
              </a:rPr>
              <a:t> // </a:t>
            </a:r>
          </a:p>
          <a:p>
            <a:r>
              <a:rPr lang="sl-SI" b="1" dirty="0">
                <a:solidFill>
                  <a:srgbClr val="00B050"/>
                </a:solidFill>
                <a:latin typeface="Calibri" panose="020F0502020204030204" pitchFamily="34" charset="0"/>
                <a:ea typeface="Calibri" panose="020F0502020204030204" pitchFamily="34" charset="0"/>
              </a:rPr>
              <a:t>Celovito upravljanje malih ukrepov za zadrževanje vode in preprečevanje erozije tal v kmetijskih povodjih</a:t>
            </a:r>
            <a:endParaRPr lang="sl-SI" sz="1600" dirty="0">
              <a:effectLst/>
              <a:latin typeface="Calibri" panose="020F05020202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83FFD12A-D58A-4CB4-99AB-D969034B856C}"/>
              </a:ext>
            </a:extLst>
          </p:cNvPr>
          <p:cNvSpPr/>
          <p:nvPr/>
        </p:nvSpPr>
        <p:spPr>
          <a:xfrm>
            <a:off x="10904657" y="6465518"/>
            <a:ext cx="1225015"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9. 11. 2023</a:t>
            </a:r>
            <a:endParaRPr lang="sl-SI"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0533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539C04-BB42-494E-9ABD-E1D131CFDC19}"/>
              </a:ext>
            </a:extLst>
          </p:cNvPr>
          <p:cNvSpPr>
            <a:spLocks noGrp="1"/>
          </p:cNvSpPr>
          <p:nvPr>
            <p:ph type="title"/>
          </p:nvPr>
        </p:nvSpPr>
        <p:spPr>
          <a:xfrm>
            <a:off x="827628" y="4516718"/>
            <a:ext cx="4685857" cy="1465973"/>
          </a:xfrm>
        </p:spPr>
        <p:txBody>
          <a:bodyPr vert="horz" lIns="91440" tIns="45720" rIns="91440" bIns="45720" rtlCol="0" anchor="t">
            <a:noAutofit/>
          </a:bodyPr>
          <a:lstStyle/>
          <a:p>
            <a:r>
              <a:rPr lang="en-US" sz="2000" dirty="0" err="1"/>
              <a:t>Aplikativni</a:t>
            </a:r>
            <a:r>
              <a:rPr lang="en-US" sz="2000" dirty="0"/>
              <a:t> </a:t>
            </a:r>
            <a:r>
              <a:rPr lang="en-US" sz="2000" dirty="0" err="1"/>
              <a:t>raziskovalni</a:t>
            </a:r>
            <a:r>
              <a:rPr lang="en-US" sz="2000" dirty="0"/>
              <a:t> projekt: L4-2625</a:t>
            </a:r>
            <a:br>
              <a:rPr lang="en-US" sz="2000" dirty="0"/>
            </a:br>
            <a:r>
              <a:rPr lang="en-US" sz="2000" dirty="0" err="1"/>
              <a:t>Trajanje</a:t>
            </a:r>
            <a:r>
              <a:rPr lang="en-US" sz="2000" dirty="0"/>
              <a:t> </a:t>
            </a:r>
            <a:r>
              <a:rPr lang="en-US" sz="2000" dirty="0" err="1"/>
              <a:t>projekta</a:t>
            </a:r>
            <a:r>
              <a:rPr lang="en-US" sz="2000" dirty="0"/>
              <a:t>: 09/2020 – 11/2023</a:t>
            </a:r>
            <a:br>
              <a:rPr lang="en-US" sz="2000" dirty="0"/>
            </a:br>
            <a:br>
              <a:rPr lang="en-US" sz="2000" dirty="0"/>
            </a:br>
            <a:r>
              <a:rPr lang="en-US" sz="2000" dirty="0"/>
              <a:t>9. 11. 2023</a:t>
            </a:r>
          </a:p>
        </p:txBody>
      </p:sp>
      <p:sp>
        <p:nvSpPr>
          <p:cNvPr id="6" name="TextBox 5">
            <a:extLst>
              <a:ext uri="{FF2B5EF4-FFF2-40B4-BE49-F238E27FC236}">
                <a16:creationId xmlns:a16="http://schemas.microsoft.com/office/drawing/2014/main" id="{8BAE76D7-9C8B-4C2C-9005-6D21D28B68AF}"/>
              </a:ext>
            </a:extLst>
          </p:cNvPr>
          <p:cNvSpPr txBox="1"/>
          <p:nvPr/>
        </p:nvSpPr>
        <p:spPr>
          <a:xfrm>
            <a:off x="6096000" y="4583953"/>
            <a:ext cx="5638800" cy="1465973"/>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dirty="0" err="1"/>
              <a:t>Vodja</a:t>
            </a:r>
            <a:r>
              <a:rPr lang="en-US" sz="2000" dirty="0"/>
              <a:t> </a:t>
            </a:r>
            <a:r>
              <a:rPr lang="en-US" sz="2000" dirty="0" err="1"/>
              <a:t>projekta</a:t>
            </a:r>
            <a:r>
              <a:rPr lang="en-US" sz="2000" dirty="0"/>
              <a:t>: prof. dr. Marina Pintar</a:t>
            </a:r>
          </a:p>
          <a:p>
            <a:pPr indent="-228600" defTabSz="914400">
              <a:lnSpc>
                <a:spcPct val="90000"/>
              </a:lnSpc>
              <a:spcAft>
                <a:spcPts val="600"/>
              </a:spcAft>
              <a:buFont typeface="Arial" panose="020B0604020202020204" pitchFamily="34" charset="0"/>
              <a:buChar char="•"/>
            </a:pPr>
            <a:r>
              <a:rPr lang="en-US" sz="2000" dirty="0" err="1"/>
              <a:t>Koordinator</a:t>
            </a:r>
            <a:r>
              <a:rPr lang="en-US" sz="2000" dirty="0"/>
              <a:t> </a:t>
            </a:r>
            <a:r>
              <a:rPr lang="sl-SI" sz="2000" dirty="0"/>
              <a:t>projekta</a:t>
            </a:r>
            <a:r>
              <a:rPr lang="en-US" sz="2000" dirty="0"/>
              <a:t>: doc. dr. Matjaž Glavan</a:t>
            </a:r>
          </a:p>
          <a:p>
            <a:pPr indent="-228600" defTabSz="914400">
              <a:lnSpc>
                <a:spcPct val="90000"/>
              </a:lnSpc>
              <a:spcAft>
                <a:spcPts val="600"/>
              </a:spcAft>
              <a:buFont typeface="Arial" panose="020B0604020202020204" pitchFamily="34" charset="0"/>
              <a:buChar char="•"/>
            </a:pPr>
            <a:r>
              <a:rPr lang="en-US" sz="2000" dirty="0" err="1"/>
              <a:t>Sodelavec</a:t>
            </a:r>
            <a:r>
              <a:rPr lang="en-US" sz="2000" dirty="0"/>
              <a:t>: Luka Žvokelj, mag. </a:t>
            </a:r>
            <a:r>
              <a:rPr lang="en-US" sz="2000" dirty="0" err="1"/>
              <a:t>inž</a:t>
            </a:r>
            <a:r>
              <a:rPr lang="en-US" sz="2000" dirty="0"/>
              <a:t>. </a:t>
            </a:r>
            <a:r>
              <a:rPr lang="en-US" sz="2000" dirty="0" err="1"/>
              <a:t>agr</a:t>
            </a:r>
            <a:r>
              <a:rPr lang="en-US" sz="2000" dirty="0"/>
              <a:t>.</a:t>
            </a:r>
          </a:p>
        </p:txBody>
      </p:sp>
      <p:sp>
        <p:nvSpPr>
          <p:cNvPr id="61" name="Rectangle 60">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2282F0-AF21-4777-9344-6F69018B9ED6}"/>
              </a:ext>
            </a:extLst>
          </p:cNvPr>
          <p:cNvPicPr>
            <a:picLocks noChangeAspect="1"/>
          </p:cNvPicPr>
          <p:nvPr/>
        </p:nvPicPr>
        <p:blipFill rotWithShape="1">
          <a:blip r:embed="rId2">
            <a:extLst>
              <a:ext uri="{28A0092B-C50C-407E-A947-70E740481C1C}">
                <a14:useLocalDpi xmlns:a14="http://schemas.microsoft.com/office/drawing/2010/main" val="0"/>
              </a:ext>
            </a:extLst>
          </a:blip>
          <a:srcRect t="15228" b="31896"/>
          <a:stretch/>
        </p:blipFill>
        <p:spPr>
          <a:xfrm>
            <a:off x="0" y="188259"/>
            <a:ext cx="12192000" cy="3626224"/>
          </a:xfrm>
          <a:prstGeom prst="rect">
            <a:avLst/>
          </a:prstGeom>
        </p:spPr>
      </p:pic>
    </p:spTree>
    <p:extLst>
      <p:ext uri="{BB962C8B-B14F-4D97-AF65-F5344CB8AC3E}">
        <p14:creationId xmlns:p14="http://schemas.microsoft.com/office/powerpoint/2010/main" val="1443690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5C7A3-1CC5-4F0F-BF7A-10DDD740D37C}"/>
              </a:ext>
            </a:extLst>
          </p:cNvPr>
          <p:cNvSpPr txBox="1"/>
          <p:nvPr/>
        </p:nvSpPr>
        <p:spPr>
          <a:xfrm>
            <a:off x="280417" y="248038"/>
            <a:ext cx="7483018"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sl-SI" sz="4000" b="1" kern="1200" dirty="0">
                <a:ln w="0"/>
                <a:solidFill>
                  <a:srgbClr val="FFFFFF"/>
                </a:solidFill>
                <a:effectLst>
                  <a:outerShdw blurRad="38100" dist="25400" dir="5400000" algn="ctr" rotWithShape="0">
                    <a:srgbClr val="6E747A">
                      <a:alpha val="43000"/>
                    </a:srgbClr>
                  </a:outerShdw>
                </a:effectLst>
                <a:latin typeface="+mj-lt"/>
                <a:ea typeface="+mj-ea"/>
                <a:cs typeface="+mj-cs"/>
              </a:rPr>
              <a:t>Povod</a:t>
            </a:r>
            <a:endParaRPr lang="en-US" sz="4000" b="1" kern="1200" dirty="0">
              <a:ln w="0"/>
              <a:solidFill>
                <a:srgbClr val="FFFFFF"/>
              </a:solidFill>
              <a:effectLst>
                <a:outerShdw blurRad="38100" dist="25400" dir="5400000" algn="ctr" rotWithShape="0">
                  <a:srgbClr val="6E747A">
                    <a:alpha val="43000"/>
                  </a:srgbClr>
                </a:outerShdw>
              </a:effectLst>
              <a:latin typeface="+mj-lt"/>
              <a:ea typeface="+mj-ea"/>
              <a:cs typeface="+mj-cs"/>
            </a:endParaRPr>
          </a:p>
        </p:txBody>
      </p:sp>
      <p:pic>
        <p:nvPicPr>
          <p:cNvPr id="4" name="Picture 3">
            <a:extLst>
              <a:ext uri="{FF2B5EF4-FFF2-40B4-BE49-F238E27FC236}">
                <a16:creationId xmlns:a16="http://schemas.microsoft.com/office/drawing/2014/main" id="{9D31BBBA-7E1A-45A5-82F9-5F3870BEBFC2}"/>
              </a:ext>
            </a:extLst>
          </p:cNvPr>
          <p:cNvPicPr>
            <a:picLocks noChangeAspect="1"/>
          </p:cNvPicPr>
          <p:nvPr/>
        </p:nvPicPr>
        <p:blipFill rotWithShape="1">
          <a:blip r:embed="rId3"/>
          <a:srcRect l="27257" t="10139" r="27778" b="7223"/>
          <a:stretch/>
        </p:blipFill>
        <p:spPr>
          <a:xfrm>
            <a:off x="82088" y="1955824"/>
            <a:ext cx="3356558" cy="3855507"/>
          </a:xfrm>
          <a:prstGeom prst="rect">
            <a:avLst/>
          </a:prstGeom>
          <a:ln>
            <a:noFill/>
          </a:ln>
          <a:effectLst>
            <a:outerShdw blurRad="292100" dist="139700" dir="2700000" algn="tl" rotWithShape="0">
              <a:srgbClr val="333333">
                <a:alpha val="65000"/>
              </a:srgbClr>
            </a:outerShdw>
          </a:effectLst>
        </p:spPr>
      </p:pic>
      <p:pic>
        <p:nvPicPr>
          <p:cNvPr id="8" name="Picture 7" descr="Logo, company name&#10;&#10;Description automatically generated">
            <a:extLst>
              <a:ext uri="{FF2B5EF4-FFF2-40B4-BE49-F238E27FC236}">
                <a16:creationId xmlns:a16="http://schemas.microsoft.com/office/drawing/2014/main" id="{7D429A86-1BE8-4D9D-A4CD-1F67D0D70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6591" y="138583"/>
            <a:ext cx="5882265" cy="1139171"/>
          </a:xfrm>
          <a:prstGeom prst="rect">
            <a:avLst/>
          </a:prstGeom>
        </p:spPr>
      </p:pic>
      <p:pic>
        <p:nvPicPr>
          <p:cNvPr id="9" name="Picture 8">
            <a:extLst>
              <a:ext uri="{FF2B5EF4-FFF2-40B4-BE49-F238E27FC236}">
                <a16:creationId xmlns:a16="http://schemas.microsoft.com/office/drawing/2014/main" id="{AC2EA9BC-1EF8-4233-8449-91009F9219CE}"/>
              </a:ext>
            </a:extLst>
          </p:cNvPr>
          <p:cNvPicPr>
            <a:picLocks noChangeAspect="1"/>
          </p:cNvPicPr>
          <p:nvPr/>
        </p:nvPicPr>
        <p:blipFill rotWithShape="1">
          <a:blip r:embed="rId5"/>
          <a:srcRect l="5122" t="13472" r="33139"/>
          <a:stretch/>
        </p:blipFill>
        <p:spPr>
          <a:xfrm>
            <a:off x="3520734" y="1629867"/>
            <a:ext cx="3712761" cy="32521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E8DEC0D-7A54-4A78-B76F-99ACCDB1299B}"/>
              </a:ext>
            </a:extLst>
          </p:cNvPr>
          <p:cNvPicPr>
            <a:picLocks noChangeAspect="1"/>
          </p:cNvPicPr>
          <p:nvPr/>
        </p:nvPicPr>
        <p:blipFill rotWithShape="1">
          <a:blip r:embed="rId6"/>
          <a:srcRect l="24653" t="10556" r="31474" b="4795"/>
          <a:stretch/>
        </p:blipFill>
        <p:spPr>
          <a:xfrm>
            <a:off x="7858838" y="1689020"/>
            <a:ext cx="4050673" cy="488457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55AD506-675B-4FC8-B185-F1134BBA887A}"/>
              </a:ext>
            </a:extLst>
          </p:cNvPr>
          <p:cNvPicPr>
            <a:picLocks noChangeAspect="1"/>
          </p:cNvPicPr>
          <p:nvPr/>
        </p:nvPicPr>
        <p:blipFill rotWithShape="1">
          <a:blip r:embed="rId7"/>
          <a:srcRect l="17274" t="10278" r="16667" b="9305"/>
          <a:stretch/>
        </p:blipFill>
        <p:spPr>
          <a:xfrm>
            <a:off x="9212693" y="66079"/>
            <a:ext cx="1895468" cy="1442150"/>
          </a:xfrm>
          <a:prstGeom prst="rect">
            <a:avLst/>
          </a:prstGeom>
        </p:spPr>
      </p:pic>
      <p:pic>
        <p:nvPicPr>
          <p:cNvPr id="5" name="Picture 4">
            <a:extLst>
              <a:ext uri="{FF2B5EF4-FFF2-40B4-BE49-F238E27FC236}">
                <a16:creationId xmlns:a16="http://schemas.microsoft.com/office/drawing/2014/main" id="{D04BEC07-9E67-49D5-9520-7FD1F446C167}"/>
              </a:ext>
            </a:extLst>
          </p:cNvPr>
          <p:cNvPicPr>
            <a:picLocks noChangeAspect="1"/>
          </p:cNvPicPr>
          <p:nvPr/>
        </p:nvPicPr>
        <p:blipFill rotWithShape="1">
          <a:blip r:embed="rId8"/>
          <a:srcRect l="56255" t="16122" r="17864" b="4843"/>
          <a:stretch/>
        </p:blipFill>
        <p:spPr>
          <a:xfrm>
            <a:off x="3506207" y="2250141"/>
            <a:ext cx="3712761" cy="382655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07AA355-F73B-46F1-AB97-DDD15CA61C00}"/>
              </a:ext>
            </a:extLst>
          </p:cNvPr>
          <p:cNvPicPr>
            <a:picLocks noChangeAspect="1"/>
          </p:cNvPicPr>
          <p:nvPr/>
        </p:nvPicPr>
        <p:blipFill rotWithShape="1">
          <a:blip r:embed="rId9"/>
          <a:srcRect l="49327" t="15860" r="20870" b="6300"/>
          <a:stretch/>
        </p:blipFill>
        <p:spPr>
          <a:xfrm>
            <a:off x="5229195" y="3370644"/>
            <a:ext cx="3633609" cy="3202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6074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5C7A3-1CC5-4F0F-BF7A-10DDD740D37C}"/>
              </a:ext>
            </a:extLst>
          </p:cNvPr>
          <p:cNvSpPr txBox="1"/>
          <p:nvPr/>
        </p:nvSpPr>
        <p:spPr>
          <a:xfrm>
            <a:off x="280417" y="248038"/>
            <a:ext cx="7483018"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sl-SI" sz="4000" b="1" kern="1200" dirty="0">
                <a:ln w="0"/>
                <a:solidFill>
                  <a:srgbClr val="FFFFFF"/>
                </a:solidFill>
                <a:effectLst>
                  <a:outerShdw blurRad="38100" dist="25400" dir="5400000" algn="ctr" rotWithShape="0">
                    <a:srgbClr val="6E747A">
                      <a:alpha val="43000"/>
                    </a:srgbClr>
                  </a:outerShdw>
                </a:effectLst>
                <a:latin typeface="+mj-lt"/>
                <a:ea typeface="+mj-ea"/>
                <a:cs typeface="+mj-cs"/>
              </a:rPr>
              <a:t>Povod</a:t>
            </a:r>
            <a:endParaRPr lang="en-US" sz="4000" b="1" kern="1200" dirty="0">
              <a:ln w="0"/>
              <a:solidFill>
                <a:srgbClr val="FFFFFF"/>
              </a:solidFill>
              <a:effectLst>
                <a:outerShdw blurRad="38100" dist="25400" dir="5400000" algn="ctr" rotWithShape="0">
                  <a:srgbClr val="6E747A">
                    <a:alpha val="43000"/>
                  </a:srgbClr>
                </a:outerShdw>
              </a:effectLst>
              <a:latin typeface="+mj-lt"/>
              <a:ea typeface="+mj-ea"/>
              <a:cs typeface="+mj-cs"/>
            </a:endParaRPr>
          </a:p>
        </p:txBody>
      </p:sp>
      <p:pic>
        <p:nvPicPr>
          <p:cNvPr id="8" name="Picture 7" descr="Logo, company name&#10;&#10;Description automatically generated">
            <a:extLst>
              <a:ext uri="{FF2B5EF4-FFF2-40B4-BE49-F238E27FC236}">
                <a16:creationId xmlns:a16="http://schemas.microsoft.com/office/drawing/2014/main" id="{7D429A86-1BE8-4D9D-A4CD-1F67D0D70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591" y="138583"/>
            <a:ext cx="5882265" cy="1139171"/>
          </a:xfrm>
          <a:prstGeom prst="rect">
            <a:avLst/>
          </a:prstGeom>
        </p:spPr>
      </p:pic>
      <p:pic>
        <p:nvPicPr>
          <p:cNvPr id="15" name="Picture 14">
            <a:extLst>
              <a:ext uri="{FF2B5EF4-FFF2-40B4-BE49-F238E27FC236}">
                <a16:creationId xmlns:a16="http://schemas.microsoft.com/office/drawing/2014/main" id="{30676637-8BA6-428C-A6A1-7453136E249F}"/>
              </a:ext>
            </a:extLst>
          </p:cNvPr>
          <p:cNvPicPr>
            <a:picLocks noChangeAspect="1"/>
          </p:cNvPicPr>
          <p:nvPr/>
        </p:nvPicPr>
        <p:blipFill rotWithShape="1">
          <a:blip r:embed="rId4"/>
          <a:srcRect l="65956" t="19745" r="5074" b="18082"/>
          <a:stretch/>
        </p:blipFill>
        <p:spPr>
          <a:xfrm>
            <a:off x="273274" y="1386922"/>
            <a:ext cx="5951461" cy="4310607"/>
          </a:xfrm>
          <a:prstGeom prst="rect">
            <a:avLst/>
          </a:prstGeom>
        </p:spPr>
      </p:pic>
      <p:pic>
        <p:nvPicPr>
          <p:cNvPr id="16" name="Picture 15">
            <a:extLst>
              <a:ext uri="{FF2B5EF4-FFF2-40B4-BE49-F238E27FC236}">
                <a16:creationId xmlns:a16="http://schemas.microsoft.com/office/drawing/2014/main" id="{02340669-8478-47E8-9E80-8B5A8F492F52}"/>
              </a:ext>
            </a:extLst>
          </p:cNvPr>
          <p:cNvPicPr>
            <a:picLocks noChangeAspect="1"/>
          </p:cNvPicPr>
          <p:nvPr/>
        </p:nvPicPr>
        <p:blipFill rotWithShape="1">
          <a:blip r:embed="rId5"/>
          <a:srcRect l="65919" t="18592" r="4890" b="17865"/>
          <a:stretch/>
        </p:blipFill>
        <p:spPr>
          <a:xfrm>
            <a:off x="5964718" y="1387209"/>
            <a:ext cx="6042984" cy="4439625"/>
          </a:xfrm>
          <a:prstGeom prst="rect">
            <a:avLst/>
          </a:prstGeom>
        </p:spPr>
      </p:pic>
      <p:sp>
        <p:nvSpPr>
          <p:cNvPr id="17" name="TextBox 16">
            <a:extLst>
              <a:ext uri="{FF2B5EF4-FFF2-40B4-BE49-F238E27FC236}">
                <a16:creationId xmlns:a16="http://schemas.microsoft.com/office/drawing/2014/main" id="{A241E759-5F21-4BA8-A298-46D782B7D51B}"/>
              </a:ext>
            </a:extLst>
          </p:cNvPr>
          <p:cNvSpPr txBox="1"/>
          <p:nvPr/>
        </p:nvSpPr>
        <p:spPr>
          <a:xfrm>
            <a:off x="480022" y="5843102"/>
            <a:ext cx="11527680" cy="923330"/>
          </a:xfrm>
          <a:prstGeom prst="rect">
            <a:avLst/>
          </a:prstGeom>
          <a:noFill/>
        </p:spPr>
        <p:txBody>
          <a:bodyPr wrap="square" rtlCol="0">
            <a:spAutoFit/>
          </a:bodyPr>
          <a:lstStyle/>
          <a:p>
            <a:r>
              <a:rPr lang="sl-SI" dirty="0"/>
              <a:t>1°C višja temperatura ozračja </a:t>
            </a:r>
            <a:r>
              <a:rPr lang="en-US" dirty="0"/>
              <a:t>= </a:t>
            </a:r>
            <a:r>
              <a:rPr lang="sl-SI" dirty="0"/>
              <a:t>zrak lahko vsebuje 7% več vlage </a:t>
            </a:r>
            <a:endParaRPr lang="en-US" dirty="0"/>
          </a:p>
          <a:p>
            <a:r>
              <a:rPr lang="sl-SI" dirty="0"/>
              <a:t>(kar pomeni veliko več energije v ozračju zaradi latentne toplote in s tem bolj intenzivne padavinske pojave)</a:t>
            </a:r>
            <a:endParaRPr lang="en-US" dirty="0"/>
          </a:p>
          <a:p>
            <a:r>
              <a:rPr lang="sl-SI" dirty="0"/>
              <a:t> </a:t>
            </a:r>
            <a:endParaRPr lang="en-US" sz="2000" dirty="0"/>
          </a:p>
        </p:txBody>
      </p:sp>
      <p:pic>
        <p:nvPicPr>
          <p:cNvPr id="3" name="Picture 2">
            <a:extLst>
              <a:ext uri="{FF2B5EF4-FFF2-40B4-BE49-F238E27FC236}">
                <a16:creationId xmlns:a16="http://schemas.microsoft.com/office/drawing/2014/main" id="{CD0C7C39-15A7-48FF-9762-21A8D7078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1064" y="5089668"/>
            <a:ext cx="872571" cy="569963"/>
          </a:xfrm>
          <a:prstGeom prst="rect">
            <a:avLst/>
          </a:prstGeom>
        </p:spPr>
      </p:pic>
      <p:pic>
        <p:nvPicPr>
          <p:cNvPr id="11" name="Picture 10">
            <a:extLst>
              <a:ext uri="{FF2B5EF4-FFF2-40B4-BE49-F238E27FC236}">
                <a16:creationId xmlns:a16="http://schemas.microsoft.com/office/drawing/2014/main" id="{D56D9671-57CA-41C3-AA9B-71631D944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707" y="4958661"/>
            <a:ext cx="846903" cy="553197"/>
          </a:xfrm>
          <a:prstGeom prst="rect">
            <a:avLst/>
          </a:prstGeom>
        </p:spPr>
      </p:pic>
      <p:sp>
        <p:nvSpPr>
          <p:cNvPr id="12" name="TextBox 11">
            <a:extLst>
              <a:ext uri="{FF2B5EF4-FFF2-40B4-BE49-F238E27FC236}">
                <a16:creationId xmlns:a16="http://schemas.microsoft.com/office/drawing/2014/main" id="{BBBBEFDE-F28D-43CA-BF26-71F2C2678652}"/>
              </a:ext>
            </a:extLst>
          </p:cNvPr>
          <p:cNvSpPr txBox="1"/>
          <p:nvPr/>
        </p:nvSpPr>
        <p:spPr>
          <a:xfrm>
            <a:off x="1524037" y="4638482"/>
            <a:ext cx="722554" cy="276999"/>
          </a:xfrm>
          <a:prstGeom prst="rect">
            <a:avLst/>
          </a:prstGeom>
          <a:noFill/>
        </p:spPr>
        <p:txBody>
          <a:bodyPr wrap="square" rtlCol="0">
            <a:spAutoFit/>
          </a:bodyPr>
          <a:lstStyle/>
          <a:p>
            <a:r>
              <a:rPr lang="en-US" sz="1200" dirty="0"/>
              <a:t>2022</a:t>
            </a:r>
            <a:endParaRPr lang="sl-SI" sz="1200" dirty="0"/>
          </a:p>
        </p:txBody>
      </p:sp>
      <p:sp>
        <p:nvSpPr>
          <p:cNvPr id="22" name="TextBox 21">
            <a:extLst>
              <a:ext uri="{FF2B5EF4-FFF2-40B4-BE49-F238E27FC236}">
                <a16:creationId xmlns:a16="http://schemas.microsoft.com/office/drawing/2014/main" id="{C5568074-E243-4153-9041-CD863C98F950}"/>
              </a:ext>
            </a:extLst>
          </p:cNvPr>
          <p:cNvSpPr txBox="1"/>
          <p:nvPr/>
        </p:nvSpPr>
        <p:spPr>
          <a:xfrm>
            <a:off x="7671103" y="4792634"/>
            <a:ext cx="722554" cy="276999"/>
          </a:xfrm>
          <a:prstGeom prst="rect">
            <a:avLst/>
          </a:prstGeom>
          <a:noFill/>
        </p:spPr>
        <p:txBody>
          <a:bodyPr wrap="square" rtlCol="0">
            <a:spAutoFit/>
          </a:bodyPr>
          <a:lstStyle/>
          <a:p>
            <a:r>
              <a:rPr lang="en-US" sz="1200" dirty="0"/>
              <a:t>2022</a:t>
            </a:r>
            <a:endParaRPr lang="sl-SI" sz="1200" dirty="0"/>
          </a:p>
        </p:txBody>
      </p:sp>
    </p:spTree>
    <p:extLst>
      <p:ext uri="{BB962C8B-B14F-4D97-AF65-F5344CB8AC3E}">
        <p14:creationId xmlns:p14="http://schemas.microsoft.com/office/powerpoint/2010/main" val="182795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5C7A3-1CC5-4F0F-BF7A-10DDD740D37C}"/>
              </a:ext>
            </a:extLst>
          </p:cNvPr>
          <p:cNvSpPr txBox="1"/>
          <p:nvPr/>
        </p:nvSpPr>
        <p:spPr>
          <a:xfrm>
            <a:off x="280417" y="248038"/>
            <a:ext cx="7483018"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sl-SI" sz="4000" b="1" kern="1200" dirty="0">
                <a:ln w="0"/>
                <a:solidFill>
                  <a:srgbClr val="FFFFFF"/>
                </a:solidFill>
                <a:effectLst>
                  <a:outerShdw blurRad="38100" dist="25400" dir="5400000" algn="ctr" rotWithShape="0">
                    <a:srgbClr val="6E747A">
                      <a:alpha val="43000"/>
                    </a:srgbClr>
                  </a:outerShdw>
                </a:effectLst>
                <a:latin typeface="+mj-lt"/>
                <a:ea typeface="+mj-ea"/>
                <a:cs typeface="+mj-cs"/>
              </a:rPr>
              <a:t>Povod</a:t>
            </a:r>
            <a:endParaRPr lang="en-US" sz="4000" b="1" kern="1200" dirty="0">
              <a:ln w="0"/>
              <a:solidFill>
                <a:srgbClr val="FFFFFF"/>
              </a:solidFill>
              <a:effectLst>
                <a:outerShdw blurRad="38100" dist="25400" dir="5400000" algn="ctr" rotWithShape="0">
                  <a:srgbClr val="6E747A">
                    <a:alpha val="43000"/>
                  </a:srgbClr>
                </a:outerShdw>
              </a:effectLst>
              <a:latin typeface="+mj-lt"/>
              <a:ea typeface="+mj-ea"/>
              <a:cs typeface="+mj-cs"/>
            </a:endParaRPr>
          </a:p>
        </p:txBody>
      </p:sp>
      <p:pic>
        <p:nvPicPr>
          <p:cNvPr id="8" name="Picture 7" descr="Logo, company name&#10;&#10;Description automatically generated">
            <a:extLst>
              <a:ext uri="{FF2B5EF4-FFF2-40B4-BE49-F238E27FC236}">
                <a16:creationId xmlns:a16="http://schemas.microsoft.com/office/drawing/2014/main" id="{7D429A86-1BE8-4D9D-A4CD-1F67D0D70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591" y="138583"/>
            <a:ext cx="5882265" cy="1139171"/>
          </a:xfrm>
          <a:prstGeom prst="rect">
            <a:avLst/>
          </a:prstGeom>
        </p:spPr>
      </p:pic>
      <p:pic>
        <p:nvPicPr>
          <p:cNvPr id="13" name="Picture 12">
            <a:extLst>
              <a:ext uri="{FF2B5EF4-FFF2-40B4-BE49-F238E27FC236}">
                <a16:creationId xmlns:a16="http://schemas.microsoft.com/office/drawing/2014/main" id="{755AD506-675B-4FC8-B185-F1134BBA887A}"/>
              </a:ext>
            </a:extLst>
          </p:cNvPr>
          <p:cNvPicPr>
            <a:picLocks noChangeAspect="1"/>
          </p:cNvPicPr>
          <p:nvPr/>
        </p:nvPicPr>
        <p:blipFill rotWithShape="1">
          <a:blip r:embed="rId4"/>
          <a:srcRect l="17274" t="10278" r="16667" b="9305"/>
          <a:stretch/>
        </p:blipFill>
        <p:spPr>
          <a:xfrm>
            <a:off x="9212693" y="66079"/>
            <a:ext cx="1895468" cy="1442150"/>
          </a:xfrm>
          <a:prstGeom prst="rect">
            <a:avLst/>
          </a:prstGeom>
        </p:spPr>
      </p:pic>
      <p:sp>
        <p:nvSpPr>
          <p:cNvPr id="2" name="Rectangle 1">
            <a:extLst>
              <a:ext uri="{FF2B5EF4-FFF2-40B4-BE49-F238E27FC236}">
                <a16:creationId xmlns:a16="http://schemas.microsoft.com/office/drawing/2014/main" id="{A38A164D-62E8-473D-9BA3-975139107B11}"/>
              </a:ext>
            </a:extLst>
          </p:cNvPr>
          <p:cNvSpPr/>
          <p:nvPr/>
        </p:nvSpPr>
        <p:spPr>
          <a:xfrm>
            <a:off x="313764" y="1683765"/>
            <a:ext cx="7270376" cy="369332"/>
          </a:xfrm>
          <a:prstGeom prst="rect">
            <a:avLst/>
          </a:prstGeom>
        </p:spPr>
        <p:txBody>
          <a:bodyPr wrap="square">
            <a:spAutoFit/>
          </a:bodyPr>
          <a:lstStyle/>
          <a:p>
            <a:r>
              <a:rPr lang="sl-SI" dirty="0"/>
              <a:t>Naravni ukrepi za</a:t>
            </a:r>
            <a:r>
              <a:rPr lang="en-US" dirty="0"/>
              <a:t> </a:t>
            </a:r>
            <a:r>
              <a:rPr lang="sl-SI" dirty="0"/>
              <a:t>zadrževanje vode</a:t>
            </a:r>
            <a:r>
              <a:rPr lang="en-US" dirty="0"/>
              <a:t> </a:t>
            </a:r>
            <a:r>
              <a:rPr lang="sl-SI" dirty="0"/>
              <a:t>v Evropi</a:t>
            </a:r>
          </a:p>
        </p:txBody>
      </p:sp>
      <p:sp>
        <p:nvSpPr>
          <p:cNvPr id="3" name="Rectangle 2">
            <a:extLst>
              <a:ext uri="{FF2B5EF4-FFF2-40B4-BE49-F238E27FC236}">
                <a16:creationId xmlns:a16="http://schemas.microsoft.com/office/drawing/2014/main" id="{51AC6EBF-971F-4434-BCE4-1C1CCA95145D}"/>
              </a:ext>
            </a:extLst>
          </p:cNvPr>
          <p:cNvSpPr/>
          <p:nvPr/>
        </p:nvSpPr>
        <p:spPr>
          <a:xfrm>
            <a:off x="360830" y="2037769"/>
            <a:ext cx="6096000" cy="1754326"/>
          </a:xfrm>
          <a:prstGeom prst="rect">
            <a:avLst/>
          </a:prstGeom>
          <a:solidFill>
            <a:schemeClr val="accent1">
              <a:lumMod val="20000"/>
              <a:lumOff val="80000"/>
            </a:schemeClr>
          </a:solidFill>
        </p:spPr>
        <p:txBody>
          <a:bodyPr>
            <a:spAutoFit/>
          </a:bodyPr>
          <a:lstStyle/>
          <a:p>
            <a:pPr algn="just"/>
            <a:r>
              <a:rPr lang="sl-SI" dirty="0"/>
              <a:t>Primarna funkcija naravnih ukrepov za zadrževanje vode</a:t>
            </a:r>
            <a:r>
              <a:rPr lang="en-US" dirty="0"/>
              <a:t> </a:t>
            </a:r>
            <a:r>
              <a:rPr lang="sl-SI" dirty="0"/>
              <a:t>(</a:t>
            </a:r>
            <a:r>
              <a:rPr lang="sl-SI" dirty="0" err="1"/>
              <a:t>Natural</a:t>
            </a:r>
            <a:r>
              <a:rPr lang="sl-SI" dirty="0"/>
              <a:t> Water </a:t>
            </a:r>
            <a:r>
              <a:rPr lang="sl-SI" dirty="0" err="1"/>
              <a:t>Retention</a:t>
            </a:r>
            <a:r>
              <a:rPr lang="sl-SI" dirty="0"/>
              <a:t> </a:t>
            </a:r>
            <a:r>
              <a:rPr lang="sl-SI" dirty="0" err="1"/>
              <a:t>Measures</a:t>
            </a:r>
            <a:r>
              <a:rPr lang="sl-SI" dirty="0"/>
              <a:t>) ali NWRM je izboljšanje</a:t>
            </a:r>
            <a:r>
              <a:rPr lang="en-US" dirty="0"/>
              <a:t> </a:t>
            </a:r>
            <a:r>
              <a:rPr lang="sl-SI" dirty="0"/>
              <a:t>in/ali obnova retencijske sposobnosti vodonosnikov, tal in</a:t>
            </a:r>
            <a:r>
              <a:rPr lang="en-US" dirty="0"/>
              <a:t> </a:t>
            </a:r>
            <a:r>
              <a:rPr lang="sl-SI" dirty="0"/>
              <a:t>vodnih ekosistemov. Tovrstno izboljšanje prinaša mnoge</a:t>
            </a:r>
            <a:r>
              <a:rPr lang="en-US" dirty="0"/>
              <a:t> </a:t>
            </a:r>
            <a:r>
              <a:rPr lang="sl-SI" dirty="0"/>
              <a:t>koristi za družbo, hkrati pa prispeva k doseganju ciljev</a:t>
            </a:r>
            <a:r>
              <a:rPr lang="en-US" dirty="0"/>
              <a:t> </a:t>
            </a:r>
            <a:r>
              <a:rPr lang="sl-SI" dirty="0"/>
              <a:t>številnih okoljskih strategij in politik.</a:t>
            </a:r>
          </a:p>
        </p:txBody>
      </p:sp>
      <p:sp>
        <p:nvSpPr>
          <p:cNvPr id="10" name="Rectangle 9">
            <a:extLst>
              <a:ext uri="{FF2B5EF4-FFF2-40B4-BE49-F238E27FC236}">
                <a16:creationId xmlns:a16="http://schemas.microsoft.com/office/drawing/2014/main" id="{B10EE6BF-25D4-4D74-A75B-DB56B4A3661D}"/>
              </a:ext>
            </a:extLst>
          </p:cNvPr>
          <p:cNvSpPr/>
          <p:nvPr/>
        </p:nvSpPr>
        <p:spPr>
          <a:xfrm>
            <a:off x="6503895" y="1655276"/>
            <a:ext cx="5459505" cy="5262979"/>
          </a:xfrm>
          <a:prstGeom prst="rect">
            <a:avLst/>
          </a:prstGeom>
        </p:spPr>
        <p:txBody>
          <a:bodyPr wrap="square">
            <a:spAutoFit/>
          </a:bodyPr>
          <a:lstStyle/>
          <a:p>
            <a:r>
              <a:rPr lang="en-US" sz="1600" b="1" dirty="0">
                <a:solidFill>
                  <a:srgbClr val="0070C0"/>
                </a:solidFill>
              </a:rPr>
              <a:t>K</a:t>
            </a:r>
            <a:r>
              <a:rPr lang="sl-SI" sz="1600" b="1" dirty="0" err="1">
                <a:solidFill>
                  <a:srgbClr val="0070C0"/>
                </a:solidFill>
              </a:rPr>
              <a:t>oristi</a:t>
            </a:r>
            <a:r>
              <a:rPr lang="sl-SI" sz="1600" b="1" dirty="0">
                <a:solidFill>
                  <a:srgbClr val="0070C0"/>
                </a:solidFill>
              </a:rPr>
              <a:t>, če omogoči</a:t>
            </a:r>
            <a:r>
              <a:rPr lang="en-US" sz="1600" b="1" dirty="0" err="1">
                <a:solidFill>
                  <a:srgbClr val="0070C0"/>
                </a:solidFill>
              </a:rPr>
              <a:t>mo</a:t>
            </a:r>
            <a:r>
              <a:rPr lang="sl-SI" sz="1600" b="1" dirty="0">
                <a:solidFill>
                  <a:srgbClr val="0070C0"/>
                </a:solidFill>
              </a:rPr>
              <a:t> naravi, da</a:t>
            </a:r>
            <a:r>
              <a:rPr lang="en-US" sz="1600" b="1" dirty="0">
                <a:solidFill>
                  <a:srgbClr val="0070C0"/>
                </a:solidFill>
              </a:rPr>
              <a:t> </a:t>
            </a:r>
            <a:r>
              <a:rPr lang="sl-SI" sz="1600" b="1" dirty="0">
                <a:solidFill>
                  <a:srgbClr val="0070C0"/>
                </a:solidFill>
              </a:rPr>
              <a:t>opravlja </a:t>
            </a:r>
            <a:r>
              <a:rPr lang="en-US" sz="1600" b="1" dirty="0" err="1">
                <a:solidFill>
                  <a:srgbClr val="0070C0"/>
                </a:solidFill>
              </a:rPr>
              <a:t>svoje</a:t>
            </a:r>
            <a:r>
              <a:rPr lang="en-US" sz="1600" b="1" dirty="0">
                <a:solidFill>
                  <a:srgbClr val="0070C0"/>
                </a:solidFill>
              </a:rPr>
              <a:t> </a:t>
            </a:r>
            <a:r>
              <a:rPr lang="sl-SI" sz="1600" b="1" dirty="0">
                <a:solidFill>
                  <a:srgbClr val="0070C0"/>
                </a:solidFill>
              </a:rPr>
              <a:t>funkcije</a:t>
            </a:r>
            <a:r>
              <a:rPr lang="sl-SI" sz="1600" dirty="0"/>
              <a:t>:</a:t>
            </a:r>
          </a:p>
          <a:p>
            <a:r>
              <a:rPr lang="en-US" sz="1600" dirty="0"/>
              <a:t>- </a:t>
            </a:r>
            <a:r>
              <a:rPr lang="sl-SI" sz="1600" dirty="0"/>
              <a:t>zmanjševanje tveganja poplav</a:t>
            </a:r>
          </a:p>
          <a:p>
            <a:r>
              <a:rPr lang="en-US" sz="1600" dirty="0"/>
              <a:t>- </a:t>
            </a:r>
            <a:r>
              <a:rPr lang="sl-SI" sz="1600" dirty="0"/>
              <a:t>izboljšanje kakovosti vode</a:t>
            </a:r>
          </a:p>
          <a:p>
            <a:r>
              <a:rPr lang="en-US" sz="1600" dirty="0"/>
              <a:t>- </a:t>
            </a:r>
            <a:r>
              <a:rPr lang="sl-SI" sz="1600" dirty="0"/>
              <a:t>uravnavanje zadrževanja in dovoda vode</a:t>
            </a:r>
          </a:p>
          <a:p>
            <a:r>
              <a:rPr lang="en-US" sz="1600" dirty="0"/>
              <a:t>- </a:t>
            </a:r>
            <a:r>
              <a:rPr lang="sl-SI" sz="1600" dirty="0"/>
              <a:t>vezava ogljika</a:t>
            </a:r>
          </a:p>
          <a:p>
            <a:r>
              <a:rPr lang="en-US" sz="1600" dirty="0"/>
              <a:t>- </a:t>
            </a:r>
            <a:r>
              <a:rPr lang="sl-SI" sz="1600" dirty="0"/>
              <a:t>podpora biotski raznovrstnosti</a:t>
            </a:r>
          </a:p>
          <a:p>
            <a:r>
              <a:rPr lang="en-US" sz="1600" dirty="0"/>
              <a:t>- </a:t>
            </a:r>
            <a:r>
              <a:rPr lang="sl-SI" sz="1600" dirty="0"/>
              <a:t>nudenje ugodja</a:t>
            </a:r>
          </a:p>
          <a:p>
            <a:endParaRPr lang="en-US" sz="1600" dirty="0"/>
          </a:p>
          <a:p>
            <a:r>
              <a:rPr lang="en-US" sz="1600" b="1" dirty="0">
                <a:solidFill>
                  <a:srgbClr val="0070C0"/>
                </a:solidFill>
              </a:rPr>
              <a:t>NWRM so pot k </a:t>
            </a:r>
            <a:r>
              <a:rPr lang="sl-SI" sz="1600" b="1" dirty="0">
                <a:solidFill>
                  <a:srgbClr val="0070C0"/>
                </a:solidFill>
              </a:rPr>
              <a:t>ciljem številnih politik in strategij</a:t>
            </a:r>
            <a:r>
              <a:rPr lang="en-US" sz="1600" dirty="0"/>
              <a:t>:</a:t>
            </a:r>
            <a:endParaRPr lang="sl-SI" sz="1600" dirty="0"/>
          </a:p>
          <a:p>
            <a:r>
              <a:rPr lang="en-US" sz="1600" dirty="0"/>
              <a:t>- </a:t>
            </a:r>
            <a:r>
              <a:rPr lang="sl-SI" sz="1600" dirty="0"/>
              <a:t>doseganje dobrega statusa, kot je opredeljen v</a:t>
            </a:r>
            <a:r>
              <a:rPr lang="en-US" sz="1600" dirty="0"/>
              <a:t> </a:t>
            </a:r>
            <a:r>
              <a:rPr lang="sl-SI" sz="1600" b="1" dirty="0"/>
              <a:t>Vodni direktivi</a:t>
            </a:r>
          </a:p>
          <a:p>
            <a:r>
              <a:rPr lang="en-US" sz="1600" dirty="0"/>
              <a:t>- </a:t>
            </a:r>
            <a:r>
              <a:rPr lang="sl-SI" sz="1600" dirty="0"/>
              <a:t>zmanjševanje tveganja poplav kot ga spodbuja</a:t>
            </a:r>
            <a:r>
              <a:rPr lang="en-US" sz="1600" dirty="0"/>
              <a:t> </a:t>
            </a:r>
            <a:r>
              <a:rPr lang="sl-SI" sz="1600" b="1" dirty="0"/>
              <a:t>Poplavna direktiva</a:t>
            </a:r>
          </a:p>
          <a:p>
            <a:r>
              <a:rPr lang="en-US" sz="1600" dirty="0"/>
              <a:t>- </a:t>
            </a:r>
            <a:r>
              <a:rPr lang="sl-SI" sz="1600" dirty="0"/>
              <a:t>cilji </a:t>
            </a:r>
            <a:r>
              <a:rPr lang="sl-SI" sz="1600" b="1" dirty="0"/>
              <a:t>direktiv o pticah in habitatih </a:t>
            </a:r>
            <a:r>
              <a:rPr lang="sl-SI" sz="1600" dirty="0"/>
              <a:t>in širša </a:t>
            </a:r>
            <a:r>
              <a:rPr lang="sl-SI" sz="1600" b="1" dirty="0"/>
              <a:t>Strategija</a:t>
            </a:r>
            <a:r>
              <a:rPr lang="en-US" sz="1600" b="1" dirty="0"/>
              <a:t> </a:t>
            </a:r>
            <a:r>
              <a:rPr lang="sl-SI" sz="1600" b="1" dirty="0"/>
              <a:t>ohranjanja biotske raznovrstnosti EU 2020</a:t>
            </a:r>
          </a:p>
          <a:p>
            <a:r>
              <a:rPr lang="en-US" sz="1600" dirty="0"/>
              <a:t>- </a:t>
            </a:r>
            <a:r>
              <a:rPr lang="sl-SI" sz="1600" dirty="0"/>
              <a:t>zadrževanje vode, ki odgovarja na prioritete</a:t>
            </a:r>
            <a:r>
              <a:rPr lang="en-US" sz="1600" dirty="0"/>
              <a:t> </a:t>
            </a:r>
            <a:r>
              <a:rPr lang="sl-SI" sz="1600" dirty="0"/>
              <a:t>EU glede </a:t>
            </a:r>
            <a:r>
              <a:rPr lang="en-US" sz="1600" dirty="0" err="1"/>
              <a:t>prilagajanja</a:t>
            </a:r>
            <a:r>
              <a:rPr lang="en-US" sz="1600" dirty="0"/>
              <a:t> </a:t>
            </a:r>
            <a:r>
              <a:rPr lang="en-US" sz="1600" dirty="0" err="1"/>
              <a:t>na</a:t>
            </a:r>
            <a:r>
              <a:rPr lang="en-US" sz="1600" dirty="0"/>
              <a:t> </a:t>
            </a:r>
            <a:r>
              <a:rPr lang="sl-SI" sz="1600" dirty="0"/>
              <a:t>pomanjkanj</a:t>
            </a:r>
            <a:r>
              <a:rPr lang="en-US" sz="1600" dirty="0"/>
              <a:t>e</a:t>
            </a:r>
            <a:r>
              <a:rPr lang="sl-SI" sz="1600" dirty="0"/>
              <a:t> vode in suše</a:t>
            </a:r>
            <a:r>
              <a:rPr lang="en-US" sz="1600" dirty="0"/>
              <a:t> </a:t>
            </a:r>
            <a:r>
              <a:rPr lang="en-US" sz="1600" dirty="0" err="1"/>
              <a:t>ter</a:t>
            </a:r>
            <a:r>
              <a:rPr lang="en-US" sz="1600" dirty="0"/>
              <a:t> </a:t>
            </a:r>
            <a:r>
              <a:rPr lang="en-US" sz="1600" dirty="0" err="1"/>
              <a:t>Skupne</a:t>
            </a:r>
            <a:r>
              <a:rPr lang="en-US" sz="1600" dirty="0"/>
              <a:t> </a:t>
            </a:r>
            <a:r>
              <a:rPr lang="en-US" sz="1600" dirty="0" err="1"/>
              <a:t>kmetijske</a:t>
            </a:r>
            <a:r>
              <a:rPr lang="en-US" sz="1600" dirty="0"/>
              <a:t> </a:t>
            </a:r>
            <a:r>
              <a:rPr lang="en-US" sz="1600" dirty="0" err="1"/>
              <a:t>politike</a:t>
            </a:r>
            <a:endParaRPr lang="sl-SI" sz="1600" dirty="0"/>
          </a:p>
          <a:p>
            <a:r>
              <a:rPr lang="en-US" sz="1600" dirty="0"/>
              <a:t>- </a:t>
            </a:r>
            <a:r>
              <a:rPr lang="sl-SI" sz="1600" dirty="0"/>
              <a:t>odpornost naravnih in umetnih sistemov, kot</a:t>
            </a:r>
            <a:r>
              <a:rPr lang="en-US" sz="1600" dirty="0"/>
              <a:t> </a:t>
            </a:r>
            <a:r>
              <a:rPr lang="sl-SI" sz="1600" dirty="0"/>
              <a:t>prispevek k </a:t>
            </a:r>
            <a:r>
              <a:rPr lang="sl-SI" sz="1600" b="1" dirty="0"/>
              <a:t>Strategiji prilagajanja na podnebne</a:t>
            </a:r>
            <a:r>
              <a:rPr lang="en-US" sz="1600" b="1" dirty="0"/>
              <a:t> </a:t>
            </a:r>
            <a:r>
              <a:rPr lang="sl-SI" sz="1600" b="1" dirty="0"/>
              <a:t>spremembe</a:t>
            </a:r>
          </a:p>
          <a:p>
            <a:r>
              <a:rPr lang="en-US" sz="1600" dirty="0"/>
              <a:t>- </a:t>
            </a:r>
            <a:r>
              <a:rPr lang="sl-SI" sz="1600" dirty="0"/>
              <a:t>trajnostno urbano načrtovanje in izboljšanje</a:t>
            </a:r>
            <a:r>
              <a:rPr lang="en-US" sz="1600" dirty="0"/>
              <a:t> </a:t>
            </a:r>
            <a:r>
              <a:rPr lang="sl-SI" sz="1600" dirty="0"/>
              <a:t>našega življenjskega okolja</a:t>
            </a:r>
          </a:p>
        </p:txBody>
      </p:sp>
      <p:pic>
        <p:nvPicPr>
          <p:cNvPr id="11" name="Picture 10">
            <a:extLst>
              <a:ext uri="{FF2B5EF4-FFF2-40B4-BE49-F238E27FC236}">
                <a16:creationId xmlns:a16="http://schemas.microsoft.com/office/drawing/2014/main" id="{F58BFEA3-5D76-4FCB-9E88-4448B83B97FB}"/>
              </a:ext>
            </a:extLst>
          </p:cNvPr>
          <p:cNvPicPr>
            <a:picLocks noChangeAspect="1"/>
          </p:cNvPicPr>
          <p:nvPr/>
        </p:nvPicPr>
        <p:blipFill rotWithShape="1">
          <a:blip r:embed="rId5"/>
          <a:srcRect l="52865" t="33116" r="14548" b="9150"/>
          <a:stretch/>
        </p:blipFill>
        <p:spPr>
          <a:xfrm>
            <a:off x="1098365" y="3876173"/>
            <a:ext cx="4575228" cy="2733789"/>
          </a:xfrm>
          <a:prstGeom prst="rect">
            <a:avLst/>
          </a:prstGeom>
        </p:spPr>
      </p:pic>
      <p:sp>
        <p:nvSpPr>
          <p:cNvPr id="12" name="Rectangle 11">
            <a:extLst>
              <a:ext uri="{FF2B5EF4-FFF2-40B4-BE49-F238E27FC236}">
                <a16:creationId xmlns:a16="http://schemas.microsoft.com/office/drawing/2014/main" id="{EB0F8D7C-FEF4-4454-99C9-DDE2F09346FA}"/>
              </a:ext>
            </a:extLst>
          </p:cNvPr>
          <p:cNvSpPr/>
          <p:nvPr/>
        </p:nvSpPr>
        <p:spPr>
          <a:xfrm>
            <a:off x="2628486" y="6553410"/>
            <a:ext cx="1806328" cy="369332"/>
          </a:xfrm>
          <a:prstGeom prst="rect">
            <a:avLst/>
          </a:prstGeom>
        </p:spPr>
        <p:txBody>
          <a:bodyPr wrap="none">
            <a:spAutoFit/>
          </a:bodyPr>
          <a:lstStyle/>
          <a:p>
            <a:r>
              <a:rPr lang="sl-SI" dirty="0">
                <a:hlinkClick r:id="rId6"/>
              </a:rPr>
              <a:t>http://nwrm.eu/</a:t>
            </a:r>
            <a:r>
              <a:rPr lang="en-US" dirty="0"/>
              <a:t> </a:t>
            </a:r>
            <a:endParaRPr lang="sl-SI" dirty="0"/>
          </a:p>
        </p:txBody>
      </p:sp>
    </p:spTree>
    <p:extLst>
      <p:ext uri="{BB962C8B-B14F-4D97-AF65-F5344CB8AC3E}">
        <p14:creationId xmlns:p14="http://schemas.microsoft.com/office/powerpoint/2010/main" val="2926195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5C7A3-1CC5-4F0F-BF7A-10DDD740D37C}"/>
              </a:ext>
            </a:extLst>
          </p:cNvPr>
          <p:cNvSpPr txBox="1"/>
          <p:nvPr/>
        </p:nvSpPr>
        <p:spPr>
          <a:xfrm>
            <a:off x="699713" y="248038"/>
            <a:ext cx="706372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kern="1200" dirty="0" err="1">
                <a:ln w="0"/>
                <a:solidFill>
                  <a:srgbClr val="FFFFFF"/>
                </a:solidFill>
                <a:effectLst>
                  <a:outerShdw blurRad="38100" dist="25400" dir="5400000" algn="ctr" rotWithShape="0">
                    <a:srgbClr val="6E747A">
                      <a:alpha val="43000"/>
                    </a:srgbClr>
                  </a:outerShdw>
                </a:effectLst>
                <a:latin typeface="+mj-lt"/>
                <a:ea typeface="+mj-ea"/>
                <a:cs typeface="+mj-cs"/>
              </a:rPr>
              <a:t>Hipoteze</a:t>
            </a:r>
            <a:endParaRPr lang="en-US" sz="4000" b="1" kern="1200" dirty="0">
              <a:ln w="0"/>
              <a:solidFill>
                <a:srgbClr val="FFFFFF"/>
              </a:solidFill>
              <a:effectLst>
                <a:outerShdw blurRad="38100" dist="25400" dir="5400000" algn="ctr" rotWithShape="0">
                  <a:srgbClr val="6E747A">
                    <a:alpha val="43000"/>
                  </a:srgbClr>
                </a:outerShdw>
              </a:effectLst>
              <a:latin typeface="+mj-lt"/>
              <a:ea typeface="+mj-ea"/>
              <a:cs typeface="+mj-cs"/>
            </a:endParaRPr>
          </a:p>
        </p:txBody>
      </p:sp>
      <p:pic>
        <p:nvPicPr>
          <p:cNvPr id="8" name="Picture 7" descr="Logo, company name&#10;&#10;Description automatically generated">
            <a:extLst>
              <a:ext uri="{FF2B5EF4-FFF2-40B4-BE49-F238E27FC236}">
                <a16:creationId xmlns:a16="http://schemas.microsoft.com/office/drawing/2014/main" id="{1DBCE831-F57F-49A4-8F54-79353158C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573" y="217568"/>
            <a:ext cx="5882265" cy="1139171"/>
          </a:xfrm>
          <a:prstGeom prst="rect">
            <a:avLst/>
          </a:prstGeom>
        </p:spPr>
      </p:pic>
      <p:sp>
        <p:nvSpPr>
          <p:cNvPr id="2" name="Rectangle 1">
            <a:extLst>
              <a:ext uri="{FF2B5EF4-FFF2-40B4-BE49-F238E27FC236}">
                <a16:creationId xmlns:a16="http://schemas.microsoft.com/office/drawing/2014/main" id="{7078C3B8-882D-48F6-A4AE-4F9D2511C5B0}"/>
              </a:ext>
            </a:extLst>
          </p:cNvPr>
          <p:cNvSpPr/>
          <p:nvPr/>
        </p:nvSpPr>
        <p:spPr>
          <a:xfrm>
            <a:off x="217863" y="1604777"/>
            <a:ext cx="11645154" cy="3785652"/>
          </a:xfrm>
          <a:prstGeom prst="rect">
            <a:avLst/>
          </a:prstGeom>
        </p:spPr>
        <p:txBody>
          <a:bodyPr wrap="square">
            <a:spAutoFit/>
          </a:bodyPr>
          <a:lstStyle/>
          <a:p>
            <a:r>
              <a:rPr lang="en-US" sz="2400" dirty="0">
                <a:solidFill>
                  <a:schemeClr val="accent1"/>
                </a:solidFill>
                <a:latin typeface="Calibri" panose="020F0502020204030204" pitchFamily="34" charset="0"/>
                <a:ea typeface="Calibri" panose="020F0502020204030204" pitchFamily="34" charset="0"/>
              </a:rPr>
              <a:t>H1 – Mali </a:t>
            </a:r>
            <a:r>
              <a:rPr lang="en-US" sz="2400" dirty="0" err="1">
                <a:solidFill>
                  <a:schemeClr val="accent1"/>
                </a:solidFill>
                <a:latin typeface="Calibri" panose="020F0502020204030204" pitchFamily="34" charset="0"/>
                <a:ea typeface="Calibri" panose="020F0502020204030204" pitchFamily="34" charset="0"/>
              </a:rPr>
              <a:t>ukrepi</a:t>
            </a:r>
            <a:r>
              <a:rPr lang="en-US" sz="2400" dirty="0">
                <a:solidFill>
                  <a:schemeClr val="accent1"/>
                </a:solidFill>
                <a:latin typeface="Calibri" panose="020F0502020204030204" pitchFamily="34" charset="0"/>
                <a:ea typeface="Calibri" panose="020F0502020204030204" pitchFamily="34" charset="0"/>
              </a:rPr>
              <a:t> za </a:t>
            </a:r>
            <a:r>
              <a:rPr lang="en-US" sz="2400" dirty="0" err="1">
                <a:solidFill>
                  <a:schemeClr val="accent1"/>
                </a:solidFill>
                <a:latin typeface="Calibri" panose="020F0502020204030204" pitchFamily="34" charset="0"/>
                <a:ea typeface="Calibri" panose="020F0502020204030204" pitchFamily="34" charset="0"/>
              </a:rPr>
              <a:t>zadrževanje</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vode</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imajo</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vpliv</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na</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količino</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vode</a:t>
            </a:r>
            <a:r>
              <a:rPr lang="en-US" sz="2400" dirty="0">
                <a:solidFill>
                  <a:schemeClr val="accent1"/>
                </a:solidFill>
                <a:latin typeface="Calibri" panose="020F0502020204030204" pitchFamily="34" charset="0"/>
                <a:ea typeface="Calibri" panose="020F0502020204030204" pitchFamily="34" charset="0"/>
              </a:rPr>
              <a:t> v </a:t>
            </a:r>
            <a:r>
              <a:rPr lang="en-US" sz="2400" dirty="0" err="1">
                <a:solidFill>
                  <a:schemeClr val="accent1"/>
                </a:solidFill>
                <a:latin typeface="Calibri" panose="020F0502020204030204" pitchFamily="34" charset="0"/>
                <a:ea typeface="Calibri" panose="020F0502020204030204" pitchFamily="34" charset="0"/>
              </a:rPr>
              <a:t>tleh</a:t>
            </a:r>
            <a:r>
              <a:rPr lang="en-US" sz="2400" dirty="0">
                <a:solidFill>
                  <a:schemeClr val="accent1"/>
                </a:solidFill>
                <a:latin typeface="Calibri" panose="020F0502020204030204" pitchFamily="34" charset="0"/>
                <a:ea typeface="Calibri" panose="020F0502020204030204" pitchFamily="34" charset="0"/>
              </a:rPr>
              <a:t> in </a:t>
            </a:r>
            <a:r>
              <a:rPr lang="en-US" sz="2400" dirty="0" err="1">
                <a:solidFill>
                  <a:schemeClr val="accent1"/>
                </a:solidFill>
                <a:latin typeface="Calibri" panose="020F0502020204030204" pitchFamily="34" charset="0"/>
                <a:ea typeface="Calibri" panose="020F0502020204030204" pitchFamily="34" charset="0"/>
              </a:rPr>
              <a:t>stopnjo</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erozije</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tal</a:t>
            </a:r>
            <a:r>
              <a:rPr lang="en-US" sz="2400" dirty="0">
                <a:solidFill>
                  <a:schemeClr val="accent1"/>
                </a:solidFill>
                <a:latin typeface="Calibri" panose="020F0502020204030204" pitchFamily="34" charset="0"/>
                <a:ea typeface="Calibri" panose="020F0502020204030204" pitchFamily="34" charset="0"/>
              </a:rPr>
              <a:t> in </a:t>
            </a:r>
            <a:r>
              <a:rPr lang="en-US" sz="2400" dirty="0" err="1">
                <a:solidFill>
                  <a:schemeClr val="accent1"/>
                </a:solidFill>
                <a:latin typeface="Calibri" panose="020F0502020204030204" pitchFamily="34" charset="0"/>
                <a:ea typeface="Calibri" panose="020F0502020204030204" pitchFamily="34" charset="0"/>
              </a:rPr>
              <a:t>olajšajo</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prilaganje</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kmetijskih</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gospodarstev</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na</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podnebne</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spremembe</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še</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posebno</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skozi</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spremembo</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načina</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obdelave</a:t>
            </a:r>
            <a:r>
              <a:rPr lang="en-US" sz="2400" dirty="0">
                <a:solidFill>
                  <a:schemeClr val="accent1"/>
                </a:solidFill>
                <a:latin typeface="Calibri" panose="020F0502020204030204" pitchFamily="34" charset="0"/>
                <a:ea typeface="Calibri" panose="020F0502020204030204" pitchFamily="34" charset="0"/>
              </a:rPr>
              <a:t> </a:t>
            </a:r>
            <a:r>
              <a:rPr lang="en-US" sz="2400" dirty="0" err="1">
                <a:solidFill>
                  <a:schemeClr val="accent1"/>
                </a:solidFill>
                <a:latin typeface="Calibri" panose="020F0502020204030204" pitchFamily="34" charset="0"/>
                <a:ea typeface="Calibri" panose="020F0502020204030204" pitchFamily="34" charset="0"/>
              </a:rPr>
              <a:t>tal</a:t>
            </a:r>
            <a:r>
              <a:rPr lang="en-US" sz="2400" dirty="0">
                <a:solidFill>
                  <a:schemeClr val="accent1"/>
                </a:solidFill>
                <a:latin typeface="Calibri" panose="020F0502020204030204" pitchFamily="34" charset="0"/>
                <a:ea typeface="Calibri" panose="020F0502020204030204" pitchFamily="34" charset="0"/>
              </a:rPr>
              <a:t> in </a:t>
            </a:r>
            <a:r>
              <a:rPr lang="en-US" sz="2400" dirty="0" err="1">
                <a:solidFill>
                  <a:schemeClr val="accent1"/>
                </a:solidFill>
                <a:latin typeface="Calibri" panose="020F0502020204030204" pitchFamily="34" charset="0"/>
                <a:ea typeface="Calibri" panose="020F0502020204030204" pitchFamily="34" charset="0"/>
              </a:rPr>
              <a:t>učinkovite</a:t>
            </a:r>
            <a:r>
              <a:rPr lang="en-US" sz="2400" dirty="0">
                <a:solidFill>
                  <a:schemeClr val="accent1"/>
                </a:solidFill>
                <a:latin typeface="Calibri" panose="020F0502020204030204" pitchFamily="34" charset="0"/>
                <a:ea typeface="Calibri" panose="020F0502020204030204" pitchFamily="34" charset="0"/>
              </a:rPr>
              <a:t> rabe </a:t>
            </a:r>
            <a:r>
              <a:rPr lang="en-US" sz="2400" dirty="0" err="1">
                <a:solidFill>
                  <a:schemeClr val="accent1"/>
                </a:solidFill>
                <a:latin typeface="Calibri" panose="020F0502020204030204" pitchFamily="34" charset="0"/>
                <a:ea typeface="Calibri" panose="020F0502020204030204" pitchFamily="34" charset="0"/>
              </a:rPr>
              <a:t>vode</a:t>
            </a:r>
            <a:r>
              <a:rPr lang="en-US" sz="2400" dirty="0">
                <a:solidFill>
                  <a:schemeClr val="accent1"/>
                </a:solidFill>
                <a:latin typeface="Calibri" panose="020F0502020204030204" pitchFamily="34" charset="0"/>
                <a:ea typeface="Calibri" panose="020F0502020204030204" pitchFamily="34" charset="0"/>
              </a:rPr>
              <a:t>.</a:t>
            </a:r>
          </a:p>
          <a:p>
            <a:endParaRPr lang="sl-SI" sz="2400" dirty="0">
              <a:solidFill>
                <a:schemeClr val="accent1"/>
              </a:solidFill>
              <a:latin typeface="Calibri" panose="020F0502020204030204" pitchFamily="34" charset="0"/>
              <a:ea typeface="Calibri" panose="020F0502020204030204" pitchFamily="34" charset="0"/>
            </a:endParaRPr>
          </a:p>
          <a:p>
            <a:r>
              <a:rPr lang="en-US" sz="2400" dirty="0">
                <a:solidFill>
                  <a:srgbClr val="0070C0"/>
                </a:solidFill>
                <a:latin typeface="Calibri" panose="020F0502020204030204" pitchFamily="34" charset="0"/>
                <a:ea typeface="Calibri" panose="020F0502020204030204" pitchFamily="34" charset="0"/>
              </a:rPr>
              <a:t>H2 – Mali </a:t>
            </a:r>
            <a:r>
              <a:rPr lang="en-US" sz="2400" dirty="0" err="1">
                <a:solidFill>
                  <a:srgbClr val="0070C0"/>
                </a:solidFill>
                <a:latin typeface="Calibri" panose="020F0502020204030204" pitchFamily="34" charset="0"/>
                <a:ea typeface="Calibri" panose="020F0502020204030204" pitchFamily="34" charset="0"/>
              </a:rPr>
              <a:t>ukrepi</a:t>
            </a:r>
            <a:r>
              <a:rPr lang="en-US" sz="2400" dirty="0">
                <a:solidFill>
                  <a:srgbClr val="0070C0"/>
                </a:solidFill>
                <a:latin typeface="Calibri" panose="020F0502020204030204" pitchFamily="34" charset="0"/>
                <a:ea typeface="Calibri" panose="020F0502020204030204" pitchFamily="34" charset="0"/>
              </a:rPr>
              <a:t> za </a:t>
            </a:r>
            <a:r>
              <a:rPr lang="en-US" sz="2400" dirty="0" err="1">
                <a:solidFill>
                  <a:srgbClr val="0070C0"/>
                </a:solidFill>
                <a:latin typeface="Calibri" panose="020F0502020204030204" pitchFamily="34" charset="0"/>
                <a:ea typeface="Calibri" panose="020F0502020204030204" pitchFamily="34" charset="0"/>
              </a:rPr>
              <a:t>zadrževanje</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vode</a:t>
            </a:r>
            <a:r>
              <a:rPr lang="en-US" sz="2400" dirty="0">
                <a:solidFill>
                  <a:srgbClr val="0070C0"/>
                </a:solidFill>
                <a:latin typeface="Calibri" panose="020F0502020204030204" pitchFamily="34" charset="0"/>
                <a:ea typeface="Calibri" panose="020F0502020204030204" pitchFamily="34" charset="0"/>
              </a:rPr>
              <a:t> in </a:t>
            </a:r>
            <a:r>
              <a:rPr lang="en-US" sz="2400" dirty="0" err="1">
                <a:solidFill>
                  <a:srgbClr val="0070C0"/>
                </a:solidFill>
                <a:latin typeface="Calibri" panose="020F0502020204030204" pitchFamily="34" charset="0"/>
                <a:ea typeface="Calibri" panose="020F0502020204030204" pitchFamily="34" charset="0"/>
              </a:rPr>
              <a:t>preprečevanje</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erozije</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tal</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krepijo</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trajnost</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kmetijske</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pridelave</a:t>
            </a:r>
            <a:r>
              <a:rPr lang="en-US" sz="2400" dirty="0">
                <a:solidFill>
                  <a:srgbClr val="0070C0"/>
                </a:solidFill>
                <a:latin typeface="Calibri" panose="020F0502020204030204" pitchFamily="34" charset="0"/>
                <a:ea typeface="Calibri" panose="020F0502020204030204" pitchFamily="34" charset="0"/>
              </a:rPr>
              <a:t> in </a:t>
            </a:r>
            <a:r>
              <a:rPr lang="en-US" sz="2400" dirty="0" err="1">
                <a:solidFill>
                  <a:srgbClr val="0070C0"/>
                </a:solidFill>
                <a:latin typeface="Calibri" panose="020F0502020204030204" pitchFamily="34" charset="0"/>
                <a:ea typeface="Calibri" panose="020F0502020204030204" pitchFamily="34" charset="0"/>
              </a:rPr>
              <a:t>funkcije</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lokalnih</a:t>
            </a:r>
            <a:r>
              <a:rPr lang="en-US" sz="2400" dirty="0">
                <a:solidFill>
                  <a:srgbClr val="0070C0"/>
                </a:solidFill>
                <a:latin typeface="Calibri" panose="020F0502020204030204" pitchFamily="34" charset="0"/>
                <a:ea typeface="Calibri" panose="020F0502020204030204" pitchFamily="34" charset="0"/>
              </a:rPr>
              <a:t> </a:t>
            </a:r>
            <a:r>
              <a:rPr lang="en-US" sz="2400" dirty="0" err="1">
                <a:solidFill>
                  <a:srgbClr val="0070C0"/>
                </a:solidFill>
                <a:latin typeface="Calibri" panose="020F0502020204030204" pitchFamily="34" charset="0"/>
                <a:ea typeface="Calibri" panose="020F0502020204030204" pitchFamily="34" charset="0"/>
              </a:rPr>
              <a:t>ekosistemov</a:t>
            </a:r>
            <a:r>
              <a:rPr lang="en-US" sz="2400" dirty="0">
                <a:solidFill>
                  <a:srgbClr val="0070C0"/>
                </a:solidFill>
                <a:latin typeface="Calibri" panose="020F0502020204030204" pitchFamily="34" charset="0"/>
                <a:ea typeface="Calibri" panose="020F0502020204030204" pitchFamily="34" charset="0"/>
              </a:rPr>
              <a:t>.</a:t>
            </a:r>
          </a:p>
          <a:p>
            <a:endParaRPr lang="sl-SI" sz="2400" dirty="0">
              <a:solidFill>
                <a:srgbClr val="0070C0"/>
              </a:solidFill>
              <a:latin typeface="Calibri" panose="020F0502020204030204" pitchFamily="34" charset="0"/>
              <a:ea typeface="Calibri" panose="020F0502020204030204" pitchFamily="34" charset="0"/>
            </a:endParaRPr>
          </a:p>
          <a:p>
            <a:r>
              <a:rPr lang="en-US" sz="2400" dirty="0">
                <a:solidFill>
                  <a:schemeClr val="accent2">
                    <a:lumMod val="75000"/>
                  </a:schemeClr>
                </a:solidFill>
                <a:latin typeface="Calibri" panose="020F0502020204030204" pitchFamily="34" charset="0"/>
                <a:ea typeface="Calibri" panose="020F0502020204030204" pitchFamily="34" charset="0"/>
              </a:rPr>
              <a:t>H3 – </a:t>
            </a:r>
            <a:r>
              <a:rPr lang="en-US" sz="2400" dirty="0" err="1">
                <a:solidFill>
                  <a:schemeClr val="accent2">
                    <a:lumMod val="75000"/>
                  </a:schemeClr>
                </a:solidFill>
                <a:latin typeface="Calibri" panose="020F0502020204030204" pitchFamily="34" charset="0"/>
                <a:ea typeface="Calibri" panose="020F0502020204030204" pitchFamily="34" charset="0"/>
              </a:rPr>
              <a:t>Posamezni</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ukrepi</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ali</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kombinacije</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več</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izbranih</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ukrepov</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omogočajo</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izbiro</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tehnologij</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ki</a:t>
            </a:r>
            <a:r>
              <a:rPr lang="en-US" sz="2400" dirty="0">
                <a:solidFill>
                  <a:schemeClr val="accent2">
                    <a:lumMod val="75000"/>
                  </a:schemeClr>
                </a:solidFill>
                <a:latin typeface="Calibri" panose="020F0502020204030204" pitchFamily="34" charset="0"/>
                <a:ea typeface="Calibri" panose="020F0502020204030204" pitchFamily="34" charset="0"/>
              </a:rPr>
              <a:t> so </a:t>
            </a:r>
            <a:r>
              <a:rPr lang="en-US" sz="2400" dirty="0" err="1">
                <a:solidFill>
                  <a:schemeClr val="accent2">
                    <a:lumMod val="75000"/>
                  </a:schemeClr>
                </a:solidFill>
                <a:latin typeface="Calibri" panose="020F0502020204030204" pitchFamily="34" charset="0"/>
                <a:ea typeface="Calibri" panose="020F0502020204030204" pitchFamily="34" charset="0"/>
              </a:rPr>
              <a:t>prilagojene</a:t>
            </a:r>
            <a:r>
              <a:rPr lang="en-US" sz="2400" dirty="0">
                <a:solidFill>
                  <a:schemeClr val="accent2">
                    <a:lumMod val="75000"/>
                  </a:schemeClr>
                </a:solidFill>
                <a:latin typeface="Calibri" panose="020F0502020204030204" pitchFamily="34" charset="0"/>
                <a:ea typeface="Calibri" panose="020F0502020204030204" pitchFamily="34" charset="0"/>
              </a:rPr>
              <a:t> za </a:t>
            </a:r>
            <a:r>
              <a:rPr lang="en-US" sz="2400" dirty="0" err="1">
                <a:solidFill>
                  <a:schemeClr val="accent2">
                    <a:lumMod val="75000"/>
                  </a:schemeClr>
                </a:solidFill>
                <a:latin typeface="Calibri" panose="020F0502020204030204" pitchFamily="34" charset="0"/>
                <a:ea typeface="Calibri" panose="020F0502020204030204" pitchFamily="34" charset="0"/>
              </a:rPr>
              <a:t>individualne</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kmetije</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izpostavljene</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specifičnim</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podnebnim</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talnim</a:t>
            </a:r>
            <a:r>
              <a:rPr lang="en-US" sz="2400" dirty="0">
                <a:solidFill>
                  <a:schemeClr val="accent2">
                    <a:lumMod val="75000"/>
                  </a:schemeClr>
                </a:solidFill>
                <a:latin typeface="Calibri" panose="020F0502020204030204" pitchFamily="34" charset="0"/>
                <a:ea typeface="Calibri" panose="020F0502020204030204" pitchFamily="34" charset="0"/>
              </a:rPr>
              <a:t>, okoljskim, </a:t>
            </a:r>
            <a:r>
              <a:rPr lang="en-US" sz="2400" dirty="0" err="1">
                <a:solidFill>
                  <a:schemeClr val="accent2">
                    <a:lumMod val="75000"/>
                  </a:schemeClr>
                </a:solidFill>
                <a:latin typeface="Calibri" panose="020F0502020204030204" pitchFamily="34" charset="0"/>
                <a:ea typeface="Calibri" panose="020F0502020204030204" pitchFamily="34" charset="0"/>
              </a:rPr>
              <a:t>socialnim</a:t>
            </a:r>
            <a:r>
              <a:rPr lang="en-US" sz="2400" dirty="0">
                <a:solidFill>
                  <a:schemeClr val="accent2">
                    <a:lumMod val="75000"/>
                  </a:schemeClr>
                </a:solidFill>
                <a:latin typeface="Calibri" panose="020F0502020204030204" pitchFamily="34" charset="0"/>
                <a:ea typeface="Calibri" panose="020F0502020204030204" pitchFamily="34" charset="0"/>
              </a:rPr>
              <a:t> in </a:t>
            </a:r>
            <a:r>
              <a:rPr lang="en-US" sz="2400" dirty="0" err="1">
                <a:solidFill>
                  <a:schemeClr val="accent2">
                    <a:lumMod val="75000"/>
                  </a:schemeClr>
                </a:solidFill>
                <a:latin typeface="Calibri" panose="020F0502020204030204" pitchFamily="34" charset="0"/>
                <a:ea typeface="Calibri" panose="020F0502020204030204" pitchFamily="34" charset="0"/>
              </a:rPr>
              <a:t>ekonomskim</a:t>
            </a:r>
            <a:r>
              <a:rPr lang="en-US" sz="2400" dirty="0">
                <a:solidFill>
                  <a:schemeClr val="accent2">
                    <a:lumMod val="75000"/>
                  </a:schemeClr>
                </a:solidFill>
                <a:latin typeface="Calibri" panose="020F0502020204030204" pitchFamily="34" charset="0"/>
                <a:ea typeface="Calibri" panose="020F0502020204030204" pitchFamily="34" charset="0"/>
              </a:rPr>
              <a:t> </a:t>
            </a:r>
            <a:r>
              <a:rPr lang="en-US" sz="2400" dirty="0" err="1">
                <a:solidFill>
                  <a:schemeClr val="accent2">
                    <a:lumMod val="75000"/>
                  </a:schemeClr>
                </a:solidFill>
                <a:latin typeface="Calibri" panose="020F0502020204030204" pitchFamily="34" charset="0"/>
                <a:ea typeface="Calibri" panose="020F0502020204030204" pitchFamily="34" charset="0"/>
              </a:rPr>
              <a:t>razmeram</a:t>
            </a:r>
            <a:r>
              <a:rPr lang="en-US" sz="2400" dirty="0">
                <a:solidFill>
                  <a:schemeClr val="accent2">
                    <a:lumMod val="75000"/>
                  </a:schemeClr>
                </a:solidFill>
                <a:latin typeface="Calibri" panose="020F0502020204030204" pitchFamily="34" charset="0"/>
                <a:ea typeface="Calibri" panose="020F0502020204030204" pitchFamily="34" charset="0"/>
              </a:rPr>
              <a:t>.</a:t>
            </a:r>
            <a:endParaRPr lang="sl-SI" sz="2400" dirty="0">
              <a:solidFill>
                <a:schemeClr val="accent2">
                  <a:lumMod val="75000"/>
                </a:schemeClr>
              </a:solidFill>
              <a:latin typeface="Calibri" panose="020F05020202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D8BB08A-E85F-4EC5-87F8-1104787F6C66}"/>
              </a:ext>
            </a:extLst>
          </p:cNvPr>
          <p:cNvSpPr/>
          <p:nvPr/>
        </p:nvSpPr>
        <p:spPr>
          <a:xfrm>
            <a:off x="148856" y="5577530"/>
            <a:ext cx="11783168" cy="1200329"/>
          </a:xfrm>
          <a:prstGeom prst="rect">
            <a:avLst/>
          </a:prstGeom>
        </p:spPr>
        <p:txBody>
          <a:bodyPr wrap="square">
            <a:spAutoFit/>
          </a:bodyPr>
          <a:lstStyle/>
          <a:p>
            <a:pPr indent="144145" algn="just"/>
            <a:r>
              <a:rPr lang="sl-SI" b="1" dirty="0">
                <a:latin typeface="Calibri" panose="020F0502020204030204" pitchFamily="34" charset="0"/>
                <a:ea typeface="Calibri" panose="020F0502020204030204" pitchFamily="34" charset="0"/>
              </a:rPr>
              <a:t>Glavni cilj raziskave je preučiti vpliv podnebnih sprememb na ekonomsko trajnostno gospodarjenje z vodo v kmetijskih tleh (viški, pomanjkanje) in gospodarjenjem s tlemi (erozija) na območju izbranih povodij, z uporabo malih ukrepov za zadrževanje vode in preprečevanje erozije tal z namenom prilagajanja kmetijskega sektorja novim podnebnim in okoljskim razmeram.</a:t>
            </a:r>
            <a:endParaRPr lang="sl-SI" sz="2400" b="1"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73550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5C7A3-1CC5-4F0F-BF7A-10DDD740D37C}"/>
              </a:ext>
            </a:extLst>
          </p:cNvPr>
          <p:cNvSpPr txBox="1"/>
          <p:nvPr/>
        </p:nvSpPr>
        <p:spPr>
          <a:xfrm>
            <a:off x="132785" y="217568"/>
            <a:ext cx="706372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sl-SI" sz="4000" kern="1200" dirty="0">
                <a:ln w="0"/>
                <a:solidFill>
                  <a:srgbClr val="FFFFFF"/>
                </a:solidFill>
                <a:effectLst>
                  <a:outerShdw blurRad="38100" dist="25400" dir="5400000" algn="ctr" rotWithShape="0">
                    <a:srgbClr val="6E747A">
                      <a:alpha val="43000"/>
                    </a:srgbClr>
                  </a:outerShdw>
                </a:effectLst>
                <a:latin typeface="+mj-lt"/>
                <a:ea typeface="+mj-ea"/>
                <a:cs typeface="+mj-cs"/>
              </a:rPr>
              <a:t>Partnerji</a:t>
            </a:r>
            <a:endParaRPr lang="en-US" sz="4000" kern="1200" dirty="0">
              <a:ln w="0"/>
              <a:solidFill>
                <a:srgbClr val="FFFFFF"/>
              </a:solidFill>
              <a:effectLst>
                <a:outerShdw blurRad="38100" dist="25400" dir="5400000" algn="ctr" rotWithShape="0">
                  <a:srgbClr val="6E747A">
                    <a:alpha val="43000"/>
                  </a:srgbClr>
                </a:outerShdw>
              </a:effectLst>
              <a:latin typeface="+mj-lt"/>
              <a:ea typeface="+mj-ea"/>
              <a:cs typeface="+mj-cs"/>
            </a:endParaRPr>
          </a:p>
        </p:txBody>
      </p:sp>
      <p:graphicFrame>
        <p:nvGraphicFramePr>
          <p:cNvPr id="2" name="Table 1">
            <a:extLst>
              <a:ext uri="{FF2B5EF4-FFF2-40B4-BE49-F238E27FC236}">
                <a16:creationId xmlns:a16="http://schemas.microsoft.com/office/drawing/2014/main" id="{F0AC6BFC-9C0D-4180-A0DD-6BE12864ED5A}"/>
              </a:ext>
            </a:extLst>
          </p:cNvPr>
          <p:cNvGraphicFramePr>
            <a:graphicFrameLocks noGrp="1"/>
          </p:cNvGraphicFramePr>
          <p:nvPr>
            <p:extLst>
              <p:ext uri="{D42A27DB-BD31-4B8C-83A1-F6EECF244321}">
                <p14:modId xmlns:p14="http://schemas.microsoft.com/office/powerpoint/2010/main" val="269244023"/>
              </p:ext>
            </p:extLst>
          </p:nvPr>
        </p:nvGraphicFramePr>
        <p:xfrm>
          <a:off x="505326" y="1822348"/>
          <a:ext cx="11411275" cy="4796153"/>
        </p:xfrm>
        <a:graphic>
          <a:graphicData uri="http://schemas.openxmlformats.org/drawingml/2006/table">
            <a:tbl>
              <a:tblPr>
                <a:tableStyleId>{5C22544A-7EE6-4342-B048-85BDC9FD1C3A}</a:tableStyleId>
              </a:tblPr>
              <a:tblGrid>
                <a:gridCol w="3580765">
                  <a:extLst>
                    <a:ext uri="{9D8B030D-6E8A-4147-A177-3AD203B41FA5}">
                      <a16:colId xmlns:a16="http://schemas.microsoft.com/office/drawing/2014/main" val="2846000900"/>
                    </a:ext>
                  </a:extLst>
                </a:gridCol>
                <a:gridCol w="2668027">
                  <a:extLst>
                    <a:ext uri="{9D8B030D-6E8A-4147-A177-3AD203B41FA5}">
                      <a16:colId xmlns:a16="http://schemas.microsoft.com/office/drawing/2014/main" val="1512922608"/>
                    </a:ext>
                  </a:extLst>
                </a:gridCol>
                <a:gridCol w="5162483">
                  <a:extLst>
                    <a:ext uri="{9D8B030D-6E8A-4147-A177-3AD203B41FA5}">
                      <a16:colId xmlns:a16="http://schemas.microsoft.com/office/drawing/2014/main" val="3094915290"/>
                    </a:ext>
                  </a:extLst>
                </a:gridCol>
              </a:tblGrid>
              <a:tr h="369523">
                <a:tc>
                  <a:txBody>
                    <a:bodyPr/>
                    <a:lstStyle/>
                    <a:p>
                      <a:pPr algn="l" fontAlgn="b"/>
                      <a:r>
                        <a:rPr lang="en-US" sz="1600" u="none" strike="noStrike" dirty="0" err="1">
                          <a:effectLst/>
                        </a:rPr>
                        <a:t>Partnerji</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sl-SI" sz="1600" b="0" i="0" u="none" strike="noStrike" dirty="0">
                          <a:solidFill>
                            <a:srgbClr val="000000"/>
                          </a:solidFill>
                          <a:effectLst/>
                          <a:latin typeface="Calibri" panose="020F0502020204030204" pitchFamily="34" charset="0"/>
                        </a:rPr>
                        <a:t>Člani</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32962072"/>
                  </a:ext>
                </a:extLst>
              </a:tr>
              <a:tr h="490720">
                <a:tc rowSpan="4">
                  <a:txBody>
                    <a:bodyPr/>
                    <a:lstStyle/>
                    <a:p>
                      <a:pPr algn="l" fontAlgn="b"/>
                      <a:r>
                        <a:rPr lang="en-US" sz="1600" u="none" strike="noStrike" dirty="0" err="1">
                          <a:effectLst/>
                        </a:rPr>
                        <a:t>Biotehniška</a:t>
                      </a:r>
                      <a:r>
                        <a:rPr lang="en-US" sz="1600" u="none" strike="noStrike" dirty="0">
                          <a:effectLst/>
                        </a:rPr>
                        <a:t> </a:t>
                      </a:r>
                      <a:r>
                        <a:rPr lang="en-US" sz="1600" u="none" strike="noStrike" dirty="0" err="1">
                          <a:effectLst/>
                        </a:rPr>
                        <a:t>fakulteta</a:t>
                      </a:r>
                      <a:r>
                        <a:rPr lang="en-US" sz="1600" u="none" strike="noStrike" dirty="0">
                          <a:effectLst/>
                        </a:rPr>
                        <a:t> (UL)</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err="1">
                          <a:effectLst/>
                        </a:rPr>
                        <a:t>Urejanje</a:t>
                      </a:r>
                      <a:r>
                        <a:rPr lang="en-US" sz="1600" u="none" strike="noStrike" dirty="0">
                          <a:effectLst/>
                        </a:rPr>
                        <a:t> </a:t>
                      </a:r>
                      <a:r>
                        <a:rPr lang="en-US" sz="1600" u="none" strike="noStrike" dirty="0" err="1">
                          <a:effectLst/>
                        </a:rPr>
                        <a:t>kmetijskega</a:t>
                      </a:r>
                      <a:r>
                        <a:rPr lang="en-US" sz="1600" u="none" strike="noStrike" dirty="0">
                          <a:effectLst/>
                        </a:rPr>
                        <a:t> </a:t>
                      </a:r>
                      <a:r>
                        <a:rPr lang="en-US" sz="1600" u="none" strike="noStrike" dirty="0" err="1">
                          <a:effectLst/>
                        </a:rPr>
                        <a:t>prostora</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a:effectLst/>
                        </a:rPr>
                        <a:t>Pintar M., Glavan M., Zupanc V., Curk M., Pečan U., Noč M., Ferlin J., Žvokelj L.</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44470673"/>
                  </a:ext>
                </a:extLst>
              </a:tr>
              <a:tr h="489780">
                <a:tc vMerge="1">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Agroklimatologija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a:effectLst/>
                        </a:rPr>
                        <a:t>Črepinšek Z., Pogačar, T., </a:t>
                      </a:r>
                      <a:r>
                        <a:rPr lang="en-US" sz="1600" u="none" strike="noStrike" dirty="0" err="1">
                          <a:effectLst/>
                        </a:rPr>
                        <a:t>Kajfež</a:t>
                      </a:r>
                      <a:r>
                        <a:rPr lang="en-US" sz="1600" u="none" strike="noStrike" dirty="0">
                          <a:effectLst/>
                        </a:rPr>
                        <a:t> Bogataj L.</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06884955"/>
                  </a:ext>
                </a:extLst>
              </a:tr>
              <a:tr h="489780">
                <a:tc vMerge="1">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Ekonomika in razvoj podeželja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a:effectLst/>
                        </a:rPr>
                        <a:t>Udovč A., Perpar, A.</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1072502"/>
                  </a:ext>
                </a:extLst>
              </a:tr>
              <a:tr h="489780">
                <a:tc vMerge="1">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Pedologija in varstvo okolja</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a:effectLst/>
                        </a:rPr>
                        <a:t>Mihelič R., Zupan M., </a:t>
                      </a:r>
                      <a:r>
                        <a:rPr lang="en-US" sz="1600" u="none" strike="noStrike" dirty="0" err="1">
                          <a:effectLst/>
                        </a:rPr>
                        <a:t>Gogič</a:t>
                      </a:r>
                      <a:r>
                        <a:rPr lang="en-US" sz="1600" u="none" strike="noStrike" dirty="0">
                          <a:effectLst/>
                        </a:rPr>
                        <a:t>, S., Tič, I.</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43479445"/>
                  </a:ext>
                </a:extLst>
              </a:tr>
              <a:tr h="490720">
                <a:tc>
                  <a:txBody>
                    <a:bodyPr/>
                    <a:lstStyle/>
                    <a:p>
                      <a:pPr algn="l" fontAlgn="b"/>
                      <a:r>
                        <a:rPr lang="en-US" sz="1600" u="none" strike="noStrike" dirty="0" err="1">
                          <a:effectLst/>
                        </a:rPr>
                        <a:t>Fakulteta</a:t>
                      </a:r>
                      <a:r>
                        <a:rPr lang="en-US" sz="1600" u="none" strike="noStrike" dirty="0">
                          <a:effectLst/>
                        </a:rPr>
                        <a:t> za </a:t>
                      </a:r>
                      <a:r>
                        <a:rPr lang="en-US" sz="1600" u="none" strike="noStrike" dirty="0" err="1">
                          <a:effectLst/>
                        </a:rPr>
                        <a:t>gradbeništvo</a:t>
                      </a:r>
                      <a:r>
                        <a:rPr lang="en-US" sz="1600" u="none" strike="noStrike" dirty="0">
                          <a:effectLst/>
                        </a:rPr>
                        <a:t> in </a:t>
                      </a:r>
                      <a:r>
                        <a:rPr lang="en-US" sz="1600" u="none" strike="noStrike" dirty="0" err="1">
                          <a:effectLst/>
                        </a:rPr>
                        <a:t>geodezijo</a:t>
                      </a:r>
                      <a:r>
                        <a:rPr lang="en-US" sz="1600" u="none" strike="noStrike" dirty="0">
                          <a:effectLst/>
                        </a:rPr>
                        <a:t> (UL)</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err="1">
                          <a:effectLst/>
                        </a:rPr>
                        <a:t>Mehanika</a:t>
                      </a:r>
                      <a:r>
                        <a:rPr lang="en-US" sz="1600" u="none" strike="noStrike" dirty="0">
                          <a:effectLst/>
                        </a:rPr>
                        <a:t> </a:t>
                      </a:r>
                      <a:r>
                        <a:rPr lang="en-US" sz="1600" u="none" strike="noStrike" dirty="0" err="1">
                          <a:effectLst/>
                        </a:rPr>
                        <a:t>tekočin</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a:effectLst/>
                        </a:rPr>
                        <a:t>Škerjanec M., Rak G.</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33321802"/>
                  </a:ext>
                </a:extLst>
              </a:tr>
              <a:tr h="490720">
                <a:tc>
                  <a:txBody>
                    <a:bodyPr/>
                    <a:lstStyle/>
                    <a:p>
                      <a:pPr algn="l" fontAlgn="b"/>
                      <a:r>
                        <a:rPr lang="en-US" sz="1600" u="none" strike="noStrike" dirty="0" err="1">
                          <a:effectLst/>
                        </a:rPr>
                        <a:t>Zdravstvena</a:t>
                      </a:r>
                      <a:r>
                        <a:rPr lang="en-US" sz="1600" u="none" strike="noStrike" dirty="0">
                          <a:effectLst/>
                        </a:rPr>
                        <a:t> </a:t>
                      </a:r>
                      <a:r>
                        <a:rPr lang="en-US" sz="1600" u="none" strike="noStrike" dirty="0" err="1">
                          <a:effectLst/>
                        </a:rPr>
                        <a:t>fakulteta</a:t>
                      </a:r>
                      <a:r>
                        <a:rPr lang="en-US" sz="1600" u="none" strike="noStrike" dirty="0">
                          <a:effectLst/>
                        </a:rPr>
                        <a:t> (UL)</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err="1">
                          <a:effectLst/>
                        </a:rPr>
                        <a:t>Biomedicinske</a:t>
                      </a:r>
                      <a:r>
                        <a:rPr lang="en-US" sz="1600" u="none" strike="noStrike" dirty="0">
                          <a:effectLst/>
                        </a:rPr>
                        <a:t> </a:t>
                      </a:r>
                      <a:r>
                        <a:rPr lang="en-US" sz="1600" u="none" strike="noStrike" dirty="0" err="1">
                          <a:effectLst/>
                        </a:rPr>
                        <a:t>raziskave</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de-DE" sz="1600" u="none" strike="noStrike" dirty="0">
                          <a:effectLst/>
                        </a:rPr>
                        <a:t>Griessler Bulc T., Istenič D</a:t>
                      </a:r>
                      <a:r>
                        <a:rPr lang="sl-SI" sz="1600" u="none" strike="noStrike" dirty="0">
                          <a:effectLst/>
                        </a:rPr>
                        <a:t>.</a:t>
                      </a:r>
                      <a:endParaRPr lang="de-DE"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4228551"/>
                  </a:ext>
                </a:extLst>
              </a:tr>
              <a:tr h="490720">
                <a:tc>
                  <a:txBody>
                    <a:bodyPr/>
                    <a:lstStyle/>
                    <a:p>
                      <a:pPr algn="l" fontAlgn="b"/>
                      <a:r>
                        <a:rPr lang="en-US" sz="1600" u="none" strike="noStrike" dirty="0">
                          <a:effectLst/>
                        </a:rPr>
                        <a:t>KGZS - </a:t>
                      </a:r>
                      <a:r>
                        <a:rPr lang="en-US" sz="1600" u="none" strike="noStrike" dirty="0" err="1">
                          <a:effectLst/>
                        </a:rPr>
                        <a:t>Zavod</a:t>
                      </a:r>
                      <a:r>
                        <a:rPr lang="en-US" sz="1600" u="none" strike="noStrike" dirty="0">
                          <a:effectLst/>
                        </a:rPr>
                        <a:t> Nova </a:t>
                      </a:r>
                      <a:r>
                        <a:rPr lang="en-US" sz="1600" u="none" strike="noStrike" dirty="0" err="1">
                          <a:effectLst/>
                        </a:rPr>
                        <a:t>Gorica</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err="1">
                          <a:effectLst/>
                        </a:rPr>
                        <a:t>Povodje</a:t>
                      </a:r>
                      <a:r>
                        <a:rPr lang="en-US" sz="1600" u="none" strike="noStrike" dirty="0">
                          <a:effectLst/>
                        </a:rPr>
                        <a:t> </a:t>
                      </a:r>
                      <a:r>
                        <a:rPr lang="en-US" sz="1600" u="none" strike="noStrike" dirty="0" err="1">
                          <a:effectLst/>
                        </a:rPr>
                        <a:t>reke</a:t>
                      </a:r>
                      <a:r>
                        <a:rPr lang="en-US" sz="1600" u="none" strike="noStrike" dirty="0">
                          <a:effectLst/>
                        </a:rPr>
                        <a:t> </a:t>
                      </a:r>
                      <a:r>
                        <a:rPr lang="en-US" sz="1600" u="none" strike="noStrike" dirty="0" err="1">
                          <a:effectLst/>
                        </a:rPr>
                        <a:t>Vipave</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a:effectLst/>
                        </a:rPr>
                        <a:t>Mrzlić D., Poženel A., </a:t>
                      </a:r>
                      <a:r>
                        <a:rPr lang="en-US" sz="1600" u="none" strike="noStrike" dirty="0" err="1">
                          <a:effectLst/>
                        </a:rPr>
                        <a:t>Ipavec</a:t>
                      </a:r>
                      <a:r>
                        <a:rPr lang="en-US" sz="1600" u="none" strike="noStrike" dirty="0">
                          <a:effectLst/>
                        </a:rPr>
                        <a:t> U.</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61353529"/>
                  </a:ext>
                </a:extLst>
              </a:tr>
              <a:tr h="490720">
                <a:tc>
                  <a:txBody>
                    <a:bodyPr/>
                    <a:lstStyle/>
                    <a:p>
                      <a:pPr algn="l" fontAlgn="b"/>
                      <a:r>
                        <a:rPr lang="en-US" sz="1600" u="none" strike="noStrike" dirty="0">
                          <a:effectLst/>
                        </a:rPr>
                        <a:t>KGZS - </a:t>
                      </a:r>
                      <a:r>
                        <a:rPr lang="en-US" sz="1600" u="none" strike="noStrike" dirty="0" err="1">
                          <a:effectLst/>
                        </a:rPr>
                        <a:t>Zavod</a:t>
                      </a:r>
                      <a:r>
                        <a:rPr lang="en-US" sz="1600" u="none" strike="noStrike" dirty="0">
                          <a:effectLst/>
                        </a:rPr>
                        <a:t> </a:t>
                      </a:r>
                      <a:r>
                        <a:rPr lang="en-US" sz="1600" u="none" strike="noStrike" dirty="0" err="1">
                          <a:effectLst/>
                        </a:rPr>
                        <a:t>Murska</a:t>
                      </a:r>
                      <a:r>
                        <a:rPr lang="en-US" sz="1600" u="none" strike="noStrike" dirty="0">
                          <a:effectLst/>
                        </a:rPr>
                        <a:t> </a:t>
                      </a:r>
                      <a:r>
                        <a:rPr lang="en-US" sz="1600" u="none" strike="noStrike" dirty="0" err="1">
                          <a:effectLst/>
                        </a:rPr>
                        <a:t>Sobota</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err="1">
                          <a:effectLst/>
                        </a:rPr>
                        <a:t>Povodje</a:t>
                      </a:r>
                      <a:r>
                        <a:rPr lang="en-US" sz="1600" u="none" strike="noStrike" dirty="0">
                          <a:effectLst/>
                        </a:rPr>
                        <a:t> </a:t>
                      </a:r>
                      <a:r>
                        <a:rPr lang="en-US" sz="1600" u="none" strike="noStrike" dirty="0" err="1">
                          <a:effectLst/>
                        </a:rPr>
                        <a:t>reke</a:t>
                      </a:r>
                      <a:r>
                        <a:rPr lang="en-US" sz="1600" u="none" strike="noStrike" dirty="0">
                          <a:effectLst/>
                        </a:rPr>
                        <a:t> </a:t>
                      </a:r>
                      <a:r>
                        <a:rPr lang="en-US" sz="1600" u="none" strike="noStrike" dirty="0" err="1">
                          <a:effectLst/>
                        </a:rPr>
                        <a:t>Ledave</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err="1">
                          <a:effectLst/>
                        </a:rPr>
                        <a:t>Krpič</a:t>
                      </a:r>
                      <a:r>
                        <a:rPr lang="en-US" sz="1600" u="none" strike="noStrike" dirty="0">
                          <a:effectLst/>
                        </a:rPr>
                        <a:t> S., Kapun S., </a:t>
                      </a:r>
                      <a:r>
                        <a:rPr lang="en-US" sz="1600" u="none" strike="noStrike" dirty="0" err="1">
                          <a:effectLst/>
                        </a:rPr>
                        <a:t>Jerič</a:t>
                      </a:r>
                      <a:r>
                        <a:rPr lang="en-US" sz="1600" u="none" strike="noStrike" dirty="0">
                          <a:effectLst/>
                        </a:rPr>
                        <a:t> D., Flisar Novak Z.</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10689097"/>
                  </a:ext>
                </a:extLst>
              </a:tr>
              <a:tr h="490720">
                <a:tc>
                  <a:txBody>
                    <a:bodyPr/>
                    <a:lstStyle/>
                    <a:p>
                      <a:pPr algn="l" fontAlgn="b"/>
                      <a:r>
                        <a:rPr lang="en-US" sz="1600" u="none" strike="noStrike" dirty="0">
                          <a:effectLst/>
                        </a:rPr>
                        <a:t>KGZS - </a:t>
                      </a:r>
                      <a:r>
                        <a:rPr lang="en-US" sz="1600" u="none" strike="noStrike" dirty="0" err="1">
                          <a:effectLst/>
                        </a:rPr>
                        <a:t>Zavod</a:t>
                      </a:r>
                      <a:r>
                        <a:rPr lang="en-US" sz="1600" u="none" strike="noStrike" dirty="0">
                          <a:effectLst/>
                        </a:rPr>
                        <a:t> Maribor</a:t>
                      </a:r>
                      <a:endParaRPr lang="en-US" sz="1600" b="0" i="0" u="none" strike="noStrike" dirty="0">
                        <a:solidFill>
                          <a:srgbClr val="000000"/>
                        </a:solidFill>
                        <a:effectLst/>
                        <a:latin typeface="Calibri" panose="020F0502020204030204" pitchFamily="34" charset="0"/>
                      </a:endParaRPr>
                    </a:p>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err="1">
                          <a:effectLst/>
                        </a:rPr>
                        <a:t>Povodje</a:t>
                      </a:r>
                      <a:r>
                        <a:rPr lang="en-US" sz="1600" u="none" strike="noStrike" dirty="0">
                          <a:effectLst/>
                        </a:rPr>
                        <a:t> </a:t>
                      </a:r>
                      <a:r>
                        <a:rPr lang="en-US" sz="1600" u="none" strike="noStrike" dirty="0" err="1">
                          <a:effectLst/>
                        </a:rPr>
                        <a:t>reke</a:t>
                      </a:r>
                      <a:r>
                        <a:rPr lang="en-US" sz="1600" u="none" strike="noStrike" dirty="0">
                          <a:effectLst/>
                        </a:rPr>
                        <a:t> </a:t>
                      </a:r>
                      <a:r>
                        <a:rPr lang="en-US" sz="1600" u="none" strike="noStrike" dirty="0" err="1">
                          <a:effectLst/>
                        </a:rPr>
                        <a:t>Pesnice</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600" u="none" strike="noStrike" dirty="0">
                          <a:effectLst/>
                        </a:rPr>
                        <a:t>Kresnik K., Horvat T.</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34798307"/>
                  </a:ext>
                </a:extLst>
              </a:tr>
            </a:tbl>
          </a:graphicData>
        </a:graphic>
      </p:graphicFrame>
      <p:pic>
        <p:nvPicPr>
          <p:cNvPr id="8" name="Picture 7" descr="Logo, company name&#10;&#10;Description automatically generated">
            <a:extLst>
              <a:ext uri="{FF2B5EF4-FFF2-40B4-BE49-F238E27FC236}">
                <a16:creationId xmlns:a16="http://schemas.microsoft.com/office/drawing/2014/main" id="{45A04217-90D3-489E-B372-992FFABDD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591" y="215922"/>
            <a:ext cx="5882265" cy="1139171"/>
          </a:xfrm>
          <a:prstGeom prst="rect">
            <a:avLst/>
          </a:prstGeom>
        </p:spPr>
      </p:pic>
    </p:spTree>
    <p:extLst>
      <p:ext uri="{BB962C8B-B14F-4D97-AF65-F5344CB8AC3E}">
        <p14:creationId xmlns:p14="http://schemas.microsoft.com/office/powerpoint/2010/main" val="161375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5C7A3-1CC5-4F0F-BF7A-10DDD740D37C}"/>
              </a:ext>
            </a:extLst>
          </p:cNvPr>
          <p:cNvSpPr txBox="1"/>
          <p:nvPr/>
        </p:nvSpPr>
        <p:spPr>
          <a:xfrm>
            <a:off x="699713" y="248038"/>
            <a:ext cx="706372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sl-SI" sz="4000" b="1" kern="1200" dirty="0">
                <a:ln w="0"/>
                <a:solidFill>
                  <a:srgbClr val="FFFFFF"/>
                </a:solidFill>
                <a:effectLst>
                  <a:outerShdw blurRad="38100" dist="25400" dir="5400000" algn="ctr" rotWithShape="0">
                    <a:srgbClr val="6E747A">
                      <a:alpha val="43000"/>
                    </a:srgbClr>
                  </a:outerShdw>
                </a:effectLst>
                <a:latin typeface="+mj-lt"/>
                <a:ea typeface="+mj-ea"/>
                <a:cs typeface="+mj-cs"/>
              </a:rPr>
              <a:t>Shema projekta</a:t>
            </a:r>
            <a:endParaRPr lang="en-US" sz="4000" b="1" kern="1200" dirty="0">
              <a:ln w="0"/>
              <a:solidFill>
                <a:srgbClr val="FFFFFF"/>
              </a:solidFill>
              <a:effectLst>
                <a:outerShdw blurRad="38100" dist="25400" dir="5400000" algn="ctr" rotWithShape="0">
                  <a:srgbClr val="6E747A">
                    <a:alpha val="43000"/>
                  </a:srgbClr>
                </a:outerShdw>
              </a:effectLst>
              <a:latin typeface="+mj-lt"/>
              <a:ea typeface="+mj-ea"/>
              <a:cs typeface="+mj-cs"/>
            </a:endParaRPr>
          </a:p>
        </p:txBody>
      </p:sp>
      <p:pic>
        <p:nvPicPr>
          <p:cNvPr id="3" name="Picture 2" descr="Diagram, timeline&#10;&#10;Description automatically generated">
            <a:extLst>
              <a:ext uri="{FF2B5EF4-FFF2-40B4-BE49-F238E27FC236}">
                <a16:creationId xmlns:a16="http://schemas.microsoft.com/office/drawing/2014/main" id="{9D536CF1-A556-4DE6-B446-2587181087CE}"/>
              </a:ext>
            </a:extLst>
          </p:cNvPr>
          <p:cNvPicPr>
            <a:picLocks noChangeAspect="1"/>
          </p:cNvPicPr>
          <p:nvPr/>
        </p:nvPicPr>
        <p:blipFill rotWithShape="1">
          <a:blip r:embed="rId2">
            <a:extLst>
              <a:ext uri="{28A0092B-C50C-407E-A947-70E740481C1C}">
                <a14:useLocalDpi xmlns:a14="http://schemas.microsoft.com/office/drawing/2010/main" val="0"/>
              </a:ext>
            </a:extLst>
          </a:blip>
          <a:srcRect l="2870" t="21830" r="4539" b="9559"/>
          <a:stretch/>
        </p:blipFill>
        <p:spPr>
          <a:xfrm>
            <a:off x="1333500" y="1574310"/>
            <a:ext cx="9839325" cy="5154429"/>
          </a:xfrm>
          <a:prstGeom prst="rect">
            <a:avLst/>
          </a:prstGeom>
        </p:spPr>
      </p:pic>
      <p:pic>
        <p:nvPicPr>
          <p:cNvPr id="8" name="Picture 7" descr="Logo, company name&#10;&#10;Description automatically generated">
            <a:extLst>
              <a:ext uri="{FF2B5EF4-FFF2-40B4-BE49-F238E27FC236}">
                <a16:creationId xmlns:a16="http://schemas.microsoft.com/office/drawing/2014/main" id="{1DBCE831-F57F-49A4-8F54-79353158C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573" y="217568"/>
            <a:ext cx="5882265" cy="1139171"/>
          </a:xfrm>
          <a:prstGeom prst="rect">
            <a:avLst/>
          </a:prstGeom>
        </p:spPr>
      </p:pic>
    </p:spTree>
    <p:extLst>
      <p:ext uri="{BB962C8B-B14F-4D97-AF65-F5344CB8AC3E}">
        <p14:creationId xmlns:p14="http://schemas.microsoft.com/office/powerpoint/2010/main" val="1939260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75C7A3-1CC5-4F0F-BF7A-10DDD740D37C}"/>
              </a:ext>
            </a:extLst>
          </p:cNvPr>
          <p:cNvSpPr txBox="1"/>
          <p:nvPr/>
        </p:nvSpPr>
        <p:spPr>
          <a:xfrm>
            <a:off x="172502" y="122887"/>
            <a:ext cx="7063721" cy="1321894"/>
          </a:xfrm>
          <a:prstGeom prst="rect">
            <a:avLst/>
          </a:prstGeom>
        </p:spPr>
        <p:txBody>
          <a:bodyPr vert="horz" lIns="91440" tIns="45720" rIns="91440" bIns="45720" rtlCol="0" anchor="ctr">
            <a:normAutofit fontScale="92500" lnSpcReduction="10000"/>
          </a:bodyPr>
          <a:lstStyle/>
          <a:p>
            <a:pPr defTabSz="914400">
              <a:lnSpc>
                <a:spcPct val="90000"/>
              </a:lnSpc>
              <a:spcBef>
                <a:spcPct val="0"/>
              </a:spcBef>
              <a:spcAft>
                <a:spcPts val="600"/>
              </a:spcAft>
            </a:pPr>
            <a:r>
              <a:rPr lang="en-US" sz="4000" kern="1200" dirty="0">
                <a:ln w="0"/>
                <a:solidFill>
                  <a:srgbClr val="FFFFFF"/>
                </a:solidFill>
                <a:effectLst>
                  <a:outerShdw blurRad="38100" dist="25400" dir="5400000" algn="ctr" rotWithShape="0">
                    <a:srgbClr val="6E747A">
                      <a:alpha val="43000"/>
                    </a:srgbClr>
                  </a:outerShdw>
                </a:effectLst>
                <a:latin typeface="+mj-lt"/>
                <a:ea typeface="+mj-ea"/>
                <a:cs typeface="+mj-cs"/>
              </a:rPr>
              <a:t>3 </a:t>
            </a:r>
            <a:r>
              <a:rPr lang="en-US" sz="4000" kern="1200" dirty="0" err="1">
                <a:ln w="0"/>
                <a:solidFill>
                  <a:srgbClr val="FFFFFF"/>
                </a:solidFill>
                <a:effectLst>
                  <a:outerShdw blurRad="38100" dist="25400" dir="5400000" algn="ctr" rotWithShape="0">
                    <a:srgbClr val="6E747A">
                      <a:alpha val="43000"/>
                    </a:srgbClr>
                  </a:outerShdw>
                </a:effectLst>
                <a:latin typeface="+mj-lt"/>
                <a:ea typeface="+mj-ea"/>
                <a:cs typeface="+mj-cs"/>
              </a:rPr>
              <a:t>povodja</a:t>
            </a:r>
            <a:r>
              <a:rPr lang="en-US" sz="4000" kern="1200" dirty="0">
                <a:ln w="0"/>
                <a:solidFill>
                  <a:srgbClr val="FFFFFF"/>
                </a:solidFill>
                <a:effectLst>
                  <a:outerShdw blurRad="38100" dist="25400" dir="5400000" algn="ctr" rotWithShape="0">
                    <a:srgbClr val="6E747A">
                      <a:alpha val="43000"/>
                    </a:srgbClr>
                  </a:outerShdw>
                </a:effectLst>
                <a:latin typeface="+mj-lt"/>
                <a:ea typeface="+mj-ea"/>
                <a:cs typeface="+mj-cs"/>
              </a:rPr>
              <a:t> – 18 </a:t>
            </a:r>
            <a:r>
              <a:rPr lang="en-US" sz="4000" kern="1200" dirty="0" err="1">
                <a:ln w="0"/>
                <a:solidFill>
                  <a:srgbClr val="FFFFFF"/>
                </a:solidFill>
                <a:effectLst>
                  <a:outerShdw blurRad="38100" dist="25400" dir="5400000" algn="ctr" rotWithShape="0">
                    <a:srgbClr val="6E747A">
                      <a:alpha val="43000"/>
                    </a:srgbClr>
                  </a:outerShdw>
                </a:effectLst>
                <a:latin typeface="+mj-lt"/>
                <a:ea typeface="+mj-ea"/>
                <a:cs typeface="+mj-cs"/>
              </a:rPr>
              <a:t>njiv</a:t>
            </a:r>
            <a:endParaRPr lang="en-US" sz="4000" kern="1200" dirty="0">
              <a:ln w="0"/>
              <a:solidFill>
                <a:srgbClr val="FFFFFF"/>
              </a:solidFill>
              <a:effectLst>
                <a:outerShdw blurRad="38100" dist="25400" dir="5400000" algn="ctr" rotWithShape="0">
                  <a:srgbClr val="6E747A">
                    <a:alpha val="43000"/>
                  </a:srgbClr>
                </a:outerShdw>
              </a:effectLst>
              <a:latin typeface="+mj-lt"/>
              <a:ea typeface="+mj-ea"/>
              <a:cs typeface="+mj-cs"/>
            </a:endParaRPr>
          </a:p>
          <a:p>
            <a:pPr defTabSz="914400">
              <a:lnSpc>
                <a:spcPct val="90000"/>
              </a:lnSpc>
              <a:spcBef>
                <a:spcPct val="0"/>
              </a:spcBef>
              <a:spcAft>
                <a:spcPts val="600"/>
              </a:spcAft>
            </a:pPr>
            <a:r>
              <a:rPr lang="en-US" sz="3200" kern="1200" dirty="0">
                <a:ln w="0"/>
                <a:solidFill>
                  <a:srgbClr val="FFFFFF"/>
                </a:solidFill>
                <a:effectLst>
                  <a:outerShdw blurRad="38100" dist="25400" dir="5400000" algn="ctr" rotWithShape="0">
                    <a:srgbClr val="6E747A">
                      <a:alpha val="43000"/>
                    </a:srgbClr>
                  </a:outerShdw>
                </a:effectLst>
                <a:latin typeface="+mj-lt"/>
                <a:ea typeface="+mj-ea"/>
                <a:cs typeface="+mj-cs"/>
              </a:rPr>
              <a:t>6 </a:t>
            </a:r>
            <a:r>
              <a:rPr lang="en-US" sz="3200" kern="1200" dirty="0" err="1">
                <a:ln w="0"/>
                <a:solidFill>
                  <a:srgbClr val="FFFFFF"/>
                </a:solidFill>
                <a:effectLst>
                  <a:outerShdw blurRad="38100" dist="25400" dir="5400000" algn="ctr" rotWithShape="0">
                    <a:srgbClr val="6E747A">
                      <a:alpha val="43000"/>
                    </a:srgbClr>
                  </a:outerShdw>
                </a:effectLst>
                <a:latin typeface="+mj-lt"/>
                <a:ea typeface="+mj-ea"/>
                <a:cs typeface="+mj-cs"/>
              </a:rPr>
              <a:t>kmetij</a:t>
            </a:r>
            <a:r>
              <a:rPr lang="en-US" sz="3200" kern="1200" dirty="0">
                <a:ln w="0"/>
                <a:solidFill>
                  <a:srgbClr val="FFFFFF"/>
                </a:solidFill>
                <a:effectLst>
                  <a:outerShdw blurRad="38100" dist="25400" dir="5400000" algn="ctr" rotWithShape="0">
                    <a:srgbClr val="6E747A">
                      <a:alpha val="43000"/>
                    </a:srgbClr>
                  </a:outerShdw>
                </a:effectLst>
                <a:latin typeface="+mj-lt"/>
                <a:ea typeface="+mj-ea"/>
                <a:cs typeface="+mj-cs"/>
              </a:rPr>
              <a:t>: 3 × </a:t>
            </a:r>
            <a:r>
              <a:rPr lang="en-US" sz="3200" kern="1200" dirty="0" err="1">
                <a:ln w="0"/>
                <a:solidFill>
                  <a:srgbClr val="FFFFFF"/>
                </a:solidFill>
                <a:effectLst>
                  <a:outerShdw blurRad="38100" dist="25400" dir="5400000" algn="ctr" rotWithShape="0">
                    <a:srgbClr val="6E747A">
                      <a:alpha val="43000"/>
                    </a:srgbClr>
                  </a:outerShdw>
                </a:effectLst>
                <a:latin typeface="+mj-lt"/>
                <a:ea typeface="+mj-ea"/>
                <a:cs typeface="+mj-cs"/>
              </a:rPr>
              <a:t>oranje</a:t>
            </a:r>
            <a:r>
              <a:rPr lang="en-US" sz="3200" kern="1200" dirty="0">
                <a:ln w="0"/>
                <a:solidFill>
                  <a:srgbClr val="FFFFFF"/>
                </a:solidFill>
                <a:effectLst>
                  <a:outerShdw blurRad="38100" dist="25400" dir="5400000" algn="ctr" rotWithShape="0">
                    <a:srgbClr val="6E747A">
                      <a:alpha val="43000"/>
                    </a:srgbClr>
                  </a:outerShdw>
                </a:effectLst>
                <a:latin typeface="+mj-lt"/>
                <a:ea typeface="+mj-ea"/>
                <a:cs typeface="+mj-cs"/>
              </a:rPr>
              <a:t> 3× </a:t>
            </a:r>
            <a:r>
              <a:rPr lang="en-US" sz="3200" kern="1200" dirty="0" err="1">
                <a:ln w="0"/>
                <a:solidFill>
                  <a:srgbClr val="FFFFFF"/>
                </a:solidFill>
                <a:effectLst>
                  <a:outerShdw blurRad="38100" dist="25400" dir="5400000" algn="ctr" rotWithShape="0">
                    <a:srgbClr val="6E747A">
                      <a:alpha val="43000"/>
                    </a:srgbClr>
                  </a:outerShdw>
                </a:effectLst>
                <a:latin typeface="+mj-lt"/>
                <a:ea typeface="+mj-ea"/>
                <a:cs typeface="+mj-cs"/>
              </a:rPr>
              <a:t>ohranitvena</a:t>
            </a:r>
            <a:r>
              <a:rPr lang="en-US" sz="3200" kern="1200" dirty="0">
                <a:ln w="0"/>
                <a:solidFill>
                  <a:srgbClr val="FFFFFF"/>
                </a:solidFill>
                <a:effectLst>
                  <a:outerShdw blurRad="38100" dist="25400" dir="5400000" algn="ctr" rotWithShape="0">
                    <a:srgbClr val="6E747A">
                      <a:alpha val="43000"/>
                    </a:srgbClr>
                  </a:outerShdw>
                </a:effectLst>
                <a:latin typeface="+mj-lt"/>
                <a:ea typeface="+mj-ea"/>
                <a:cs typeface="+mj-cs"/>
              </a:rPr>
              <a:t> </a:t>
            </a:r>
            <a:r>
              <a:rPr lang="en-US" sz="3200" kern="1200" dirty="0" err="1">
                <a:ln w="0"/>
                <a:solidFill>
                  <a:srgbClr val="FFFFFF"/>
                </a:solidFill>
                <a:effectLst>
                  <a:outerShdw blurRad="38100" dist="25400" dir="5400000" algn="ctr" rotWithShape="0">
                    <a:srgbClr val="6E747A">
                      <a:alpha val="43000"/>
                    </a:srgbClr>
                  </a:outerShdw>
                </a:effectLst>
                <a:latin typeface="+mj-lt"/>
                <a:ea typeface="+mj-ea"/>
                <a:cs typeface="+mj-cs"/>
              </a:rPr>
              <a:t>obdelava</a:t>
            </a:r>
            <a:endParaRPr lang="en-US" sz="3200" kern="1200" dirty="0">
              <a:ln w="0"/>
              <a:solidFill>
                <a:srgbClr val="FFFFFF"/>
              </a:solidFill>
              <a:effectLst>
                <a:outerShdw blurRad="38100" dist="25400" dir="5400000" algn="ctr" rotWithShape="0">
                  <a:srgbClr val="6E747A">
                    <a:alpha val="43000"/>
                  </a:srgbClr>
                </a:outerShdw>
              </a:effectLst>
              <a:latin typeface="+mj-lt"/>
              <a:ea typeface="+mj-ea"/>
              <a:cs typeface="+mj-cs"/>
            </a:endParaRPr>
          </a:p>
          <a:p>
            <a:pPr defTabSz="914400">
              <a:lnSpc>
                <a:spcPct val="90000"/>
              </a:lnSpc>
              <a:spcBef>
                <a:spcPct val="0"/>
              </a:spcBef>
              <a:spcAft>
                <a:spcPts val="600"/>
              </a:spcAft>
            </a:pPr>
            <a:r>
              <a:rPr lang="en-US" sz="2200" dirty="0" err="1">
                <a:ln w="0"/>
                <a:solidFill>
                  <a:srgbClr val="FFFFFF"/>
                </a:solidFill>
                <a:effectLst>
                  <a:outerShdw blurRad="38100" dist="25400" dir="5400000" algn="ctr" rotWithShape="0">
                    <a:srgbClr val="6E747A">
                      <a:alpha val="43000"/>
                    </a:srgbClr>
                  </a:outerShdw>
                </a:effectLst>
                <a:latin typeface="+mj-lt"/>
                <a:ea typeface="+mj-ea"/>
                <a:cs typeface="+mj-cs"/>
              </a:rPr>
              <a:t>r</a:t>
            </a:r>
            <a:r>
              <a:rPr lang="en-US" sz="2200" kern="1200" dirty="0" err="1">
                <a:ln w="0"/>
                <a:solidFill>
                  <a:srgbClr val="FFFFFF"/>
                </a:solidFill>
                <a:effectLst>
                  <a:outerShdw blurRad="38100" dist="25400" dir="5400000" algn="ctr" rotWithShape="0">
                    <a:srgbClr val="6E747A">
                      <a:alpha val="43000"/>
                    </a:srgbClr>
                  </a:outerShdw>
                </a:effectLst>
                <a:latin typeface="+mj-lt"/>
                <a:ea typeface="+mj-ea"/>
                <a:cs typeface="+mj-cs"/>
              </a:rPr>
              <a:t>azlična</a:t>
            </a:r>
            <a:r>
              <a:rPr lang="en-US" sz="2200" kern="1200" dirty="0">
                <a:ln w="0"/>
                <a:solidFill>
                  <a:srgbClr val="FFFFFF"/>
                </a:solidFill>
                <a:effectLst>
                  <a:outerShdw blurRad="38100" dist="25400" dir="5400000" algn="ctr" rotWithShape="0">
                    <a:srgbClr val="6E747A">
                      <a:alpha val="43000"/>
                    </a:srgbClr>
                  </a:outerShdw>
                </a:effectLst>
                <a:latin typeface="+mj-lt"/>
                <a:ea typeface="+mj-ea"/>
                <a:cs typeface="+mj-cs"/>
              </a:rPr>
              <a:t> </a:t>
            </a:r>
            <a:r>
              <a:rPr lang="en-US" sz="2200" kern="1200" dirty="0" err="1">
                <a:ln w="0"/>
                <a:solidFill>
                  <a:srgbClr val="FFFFFF"/>
                </a:solidFill>
                <a:effectLst>
                  <a:outerShdw blurRad="38100" dist="25400" dir="5400000" algn="ctr" rotWithShape="0">
                    <a:srgbClr val="6E747A">
                      <a:alpha val="43000"/>
                    </a:srgbClr>
                  </a:outerShdw>
                </a:effectLst>
                <a:latin typeface="+mj-lt"/>
                <a:ea typeface="+mj-ea"/>
                <a:cs typeface="+mj-cs"/>
              </a:rPr>
              <a:t>tla</a:t>
            </a:r>
            <a:r>
              <a:rPr lang="en-US" sz="2200" kern="1200" dirty="0">
                <a:ln w="0"/>
                <a:solidFill>
                  <a:srgbClr val="FFFFFF"/>
                </a:solidFill>
                <a:effectLst>
                  <a:outerShdw blurRad="38100" dist="25400" dir="5400000" algn="ctr" rotWithShape="0">
                    <a:srgbClr val="6E747A">
                      <a:alpha val="43000"/>
                    </a:srgbClr>
                  </a:outerShdw>
                </a:effectLst>
                <a:latin typeface="+mj-lt"/>
                <a:ea typeface="+mj-ea"/>
                <a:cs typeface="+mj-cs"/>
              </a:rPr>
              <a:t> in </a:t>
            </a:r>
            <a:r>
              <a:rPr lang="en-US" sz="2200" kern="1200" dirty="0" err="1">
                <a:ln w="0"/>
                <a:solidFill>
                  <a:srgbClr val="FFFFFF"/>
                </a:solidFill>
                <a:effectLst>
                  <a:outerShdw blurRad="38100" dist="25400" dir="5400000" algn="ctr" rotWithShape="0">
                    <a:srgbClr val="6E747A">
                      <a:alpha val="43000"/>
                    </a:srgbClr>
                  </a:outerShdw>
                </a:effectLst>
                <a:latin typeface="+mj-lt"/>
                <a:ea typeface="+mj-ea"/>
                <a:cs typeface="+mj-cs"/>
              </a:rPr>
              <a:t>vremenski</a:t>
            </a:r>
            <a:r>
              <a:rPr lang="en-US" sz="2200" kern="1200" dirty="0">
                <a:ln w="0"/>
                <a:solidFill>
                  <a:srgbClr val="FFFFFF"/>
                </a:solidFill>
                <a:effectLst>
                  <a:outerShdw blurRad="38100" dist="25400" dir="5400000" algn="ctr" rotWithShape="0">
                    <a:srgbClr val="6E747A">
                      <a:alpha val="43000"/>
                    </a:srgbClr>
                  </a:outerShdw>
                </a:effectLst>
                <a:latin typeface="+mj-lt"/>
                <a:ea typeface="+mj-ea"/>
                <a:cs typeface="+mj-cs"/>
              </a:rPr>
              <a:t> </a:t>
            </a:r>
            <a:r>
              <a:rPr lang="en-US" sz="2200" kern="1200" dirty="0" err="1">
                <a:ln w="0"/>
                <a:solidFill>
                  <a:srgbClr val="FFFFFF"/>
                </a:solidFill>
                <a:effectLst>
                  <a:outerShdw blurRad="38100" dist="25400" dir="5400000" algn="ctr" rotWithShape="0">
                    <a:srgbClr val="6E747A">
                      <a:alpha val="43000"/>
                    </a:srgbClr>
                  </a:outerShdw>
                </a:effectLst>
                <a:latin typeface="+mj-lt"/>
                <a:ea typeface="+mj-ea"/>
                <a:cs typeface="+mj-cs"/>
              </a:rPr>
              <a:t>pogoji</a:t>
            </a:r>
            <a:r>
              <a:rPr lang="en-US" sz="2200" kern="1200" dirty="0">
                <a:ln w="0"/>
                <a:solidFill>
                  <a:srgbClr val="FFFFFF"/>
                </a:solidFill>
                <a:effectLst>
                  <a:outerShdw blurRad="38100" dist="25400" dir="5400000" algn="ctr" rotWithShape="0">
                    <a:srgbClr val="6E747A">
                      <a:alpha val="43000"/>
                    </a:srgbClr>
                  </a:outerShdw>
                </a:effectLst>
                <a:latin typeface="+mj-lt"/>
                <a:ea typeface="+mj-ea"/>
                <a:cs typeface="+mj-cs"/>
              </a:rPr>
              <a:t> = </a:t>
            </a:r>
            <a:r>
              <a:rPr lang="en-US" sz="2200" kern="1200" dirty="0" err="1">
                <a:ln w="0"/>
                <a:solidFill>
                  <a:srgbClr val="FFFFFF"/>
                </a:solidFill>
                <a:effectLst>
                  <a:outerShdw blurRad="38100" dist="25400" dir="5400000" algn="ctr" rotWithShape="0">
                    <a:srgbClr val="6E747A">
                      <a:alpha val="43000"/>
                    </a:srgbClr>
                  </a:outerShdw>
                </a:effectLst>
                <a:latin typeface="+mj-lt"/>
                <a:ea typeface="+mj-ea"/>
                <a:cs typeface="+mj-cs"/>
              </a:rPr>
              <a:t>različen</a:t>
            </a:r>
            <a:r>
              <a:rPr lang="en-US" sz="2200" kern="1200" dirty="0">
                <a:ln w="0"/>
                <a:solidFill>
                  <a:srgbClr val="FFFFFF"/>
                </a:solidFill>
                <a:effectLst>
                  <a:outerShdw blurRad="38100" dist="25400" dir="5400000" algn="ctr" rotWithShape="0">
                    <a:srgbClr val="6E747A">
                      <a:alpha val="43000"/>
                    </a:srgbClr>
                  </a:outerShdw>
                </a:effectLst>
                <a:latin typeface="+mj-lt"/>
                <a:ea typeface="+mj-ea"/>
                <a:cs typeface="+mj-cs"/>
              </a:rPr>
              <a:t> </a:t>
            </a:r>
            <a:r>
              <a:rPr lang="en-US" sz="2200" kern="1200" dirty="0" err="1">
                <a:ln w="0"/>
                <a:solidFill>
                  <a:srgbClr val="FFFFFF"/>
                </a:solidFill>
                <a:effectLst>
                  <a:outerShdw blurRad="38100" dist="25400" dir="5400000" algn="ctr" rotWithShape="0">
                    <a:srgbClr val="6E747A">
                      <a:alpha val="43000"/>
                    </a:srgbClr>
                  </a:outerShdw>
                </a:effectLst>
                <a:latin typeface="+mj-lt"/>
                <a:ea typeface="+mj-ea"/>
                <a:cs typeface="+mj-cs"/>
              </a:rPr>
              <a:t>odziv</a:t>
            </a:r>
            <a:endParaRPr lang="en-US" sz="2200" kern="1200" dirty="0">
              <a:ln w="0"/>
              <a:solidFill>
                <a:srgbClr val="FFFFFF"/>
              </a:solidFill>
              <a:effectLst>
                <a:outerShdw blurRad="38100" dist="25400" dir="5400000" algn="ctr" rotWithShape="0">
                  <a:srgbClr val="6E747A">
                    <a:alpha val="43000"/>
                  </a:srgbClr>
                </a:outerShdw>
              </a:effectLst>
              <a:latin typeface="+mj-lt"/>
              <a:ea typeface="+mj-ea"/>
              <a:cs typeface="+mj-cs"/>
            </a:endParaRPr>
          </a:p>
        </p:txBody>
      </p:sp>
      <p:pic>
        <p:nvPicPr>
          <p:cNvPr id="7" name="Picture 6" descr="Map&#10;&#10;Description automatically generated">
            <a:extLst>
              <a:ext uri="{FF2B5EF4-FFF2-40B4-BE49-F238E27FC236}">
                <a16:creationId xmlns:a16="http://schemas.microsoft.com/office/drawing/2014/main" id="{6AB873B8-05A9-4CDF-B2BB-2A641DC69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70" y="1567667"/>
            <a:ext cx="7478703" cy="5287735"/>
          </a:xfrm>
          <a:prstGeom prst="rect">
            <a:avLst/>
          </a:prstGeom>
        </p:spPr>
      </p:pic>
      <p:pic>
        <p:nvPicPr>
          <p:cNvPr id="3" name="Picture 2">
            <a:extLst>
              <a:ext uri="{FF2B5EF4-FFF2-40B4-BE49-F238E27FC236}">
                <a16:creationId xmlns:a16="http://schemas.microsoft.com/office/drawing/2014/main" id="{D7E8C4FE-6AC0-476D-97D2-C7BBE8306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74" y="3622287"/>
            <a:ext cx="4310820" cy="3233115"/>
          </a:xfrm>
          <a:prstGeom prst="rect">
            <a:avLst/>
          </a:prstGeom>
        </p:spPr>
      </p:pic>
      <p:sp>
        <p:nvSpPr>
          <p:cNvPr id="13" name="TextBox 12">
            <a:extLst>
              <a:ext uri="{FF2B5EF4-FFF2-40B4-BE49-F238E27FC236}">
                <a16:creationId xmlns:a16="http://schemas.microsoft.com/office/drawing/2014/main" id="{D93D6C4B-1AB9-467E-BDBB-9FB8943F5878}"/>
              </a:ext>
            </a:extLst>
          </p:cNvPr>
          <p:cNvSpPr txBox="1"/>
          <p:nvPr/>
        </p:nvSpPr>
        <p:spPr>
          <a:xfrm>
            <a:off x="7247764" y="3568492"/>
            <a:ext cx="2981137" cy="369332"/>
          </a:xfrm>
          <a:prstGeom prst="rect">
            <a:avLst/>
          </a:prstGeom>
          <a:noFill/>
        </p:spPr>
        <p:txBody>
          <a:bodyPr wrap="none" rtlCol="0">
            <a:spAutoFit/>
          </a:bodyPr>
          <a:lstStyle/>
          <a:p>
            <a:r>
              <a:rPr lang="en-US" dirty="0" err="1">
                <a:solidFill>
                  <a:schemeClr val="tx2"/>
                </a:solidFill>
              </a:rPr>
              <a:t>Pesnica</a:t>
            </a:r>
            <a:r>
              <a:rPr lang="en-US" dirty="0">
                <a:solidFill>
                  <a:schemeClr val="tx2"/>
                </a:solidFill>
              </a:rPr>
              <a:t> – </a:t>
            </a:r>
            <a:r>
              <a:rPr lang="en-US" dirty="0" err="1">
                <a:solidFill>
                  <a:schemeClr val="tx2"/>
                </a:solidFill>
              </a:rPr>
              <a:t>neprezimni</a:t>
            </a:r>
            <a:r>
              <a:rPr lang="en-US" dirty="0">
                <a:solidFill>
                  <a:schemeClr val="tx2"/>
                </a:solidFill>
              </a:rPr>
              <a:t> </a:t>
            </a:r>
            <a:r>
              <a:rPr lang="en-US" dirty="0" err="1">
                <a:solidFill>
                  <a:schemeClr val="tx2"/>
                </a:solidFill>
              </a:rPr>
              <a:t>posevek</a:t>
            </a:r>
            <a:endParaRPr lang="sl-SI" dirty="0">
              <a:solidFill>
                <a:schemeClr val="tx2"/>
              </a:solidFill>
            </a:endParaRPr>
          </a:p>
        </p:txBody>
      </p:sp>
      <p:sp>
        <p:nvSpPr>
          <p:cNvPr id="18" name="TextBox 17">
            <a:extLst>
              <a:ext uri="{FF2B5EF4-FFF2-40B4-BE49-F238E27FC236}">
                <a16:creationId xmlns:a16="http://schemas.microsoft.com/office/drawing/2014/main" id="{AF1357E2-0218-4EAD-B26C-6AAB03FD7F26}"/>
              </a:ext>
            </a:extLst>
          </p:cNvPr>
          <p:cNvSpPr txBox="1"/>
          <p:nvPr/>
        </p:nvSpPr>
        <p:spPr>
          <a:xfrm>
            <a:off x="7208018" y="-35791"/>
            <a:ext cx="2749599" cy="369332"/>
          </a:xfrm>
          <a:prstGeom prst="rect">
            <a:avLst/>
          </a:prstGeom>
          <a:noFill/>
        </p:spPr>
        <p:txBody>
          <a:bodyPr wrap="none" rtlCol="0">
            <a:spAutoFit/>
          </a:bodyPr>
          <a:lstStyle/>
          <a:p>
            <a:r>
              <a:rPr lang="en-US" dirty="0" err="1">
                <a:solidFill>
                  <a:schemeClr val="bg1"/>
                </a:solidFill>
              </a:rPr>
              <a:t>Ledava</a:t>
            </a:r>
            <a:r>
              <a:rPr lang="en-US" dirty="0">
                <a:solidFill>
                  <a:schemeClr val="bg1"/>
                </a:solidFill>
              </a:rPr>
              <a:t> – </a:t>
            </a:r>
            <a:r>
              <a:rPr lang="en-US" dirty="0" err="1">
                <a:solidFill>
                  <a:schemeClr val="bg1"/>
                </a:solidFill>
              </a:rPr>
              <a:t>prezimni</a:t>
            </a:r>
            <a:r>
              <a:rPr lang="en-US" dirty="0">
                <a:solidFill>
                  <a:schemeClr val="bg1"/>
                </a:solidFill>
              </a:rPr>
              <a:t> </a:t>
            </a:r>
            <a:r>
              <a:rPr lang="en-US" dirty="0" err="1">
                <a:solidFill>
                  <a:schemeClr val="bg1"/>
                </a:solidFill>
              </a:rPr>
              <a:t>posevek</a:t>
            </a:r>
            <a:endParaRPr lang="sl-SI" dirty="0">
              <a:solidFill>
                <a:schemeClr val="bg1"/>
              </a:solidFill>
            </a:endParaRPr>
          </a:p>
        </p:txBody>
      </p:sp>
      <p:pic>
        <p:nvPicPr>
          <p:cNvPr id="15" name="Picture 14">
            <a:extLst>
              <a:ext uri="{FF2B5EF4-FFF2-40B4-BE49-F238E27FC236}">
                <a16:creationId xmlns:a16="http://schemas.microsoft.com/office/drawing/2014/main" id="{3F25201D-5E31-48BA-AB28-C0B33BF77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585" y="5163813"/>
            <a:ext cx="2224415" cy="1668311"/>
          </a:xfrm>
          <a:prstGeom prst="rect">
            <a:avLst/>
          </a:prstGeom>
        </p:spPr>
      </p:pic>
      <p:pic>
        <p:nvPicPr>
          <p:cNvPr id="17" name="Picture 16">
            <a:extLst>
              <a:ext uri="{FF2B5EF4-FFF2-40B4-BE49-F238E27FC236}">
                <a16:creationId xmlns:a16="http://schemas.microsoft.com/office/drawing/2014/main" id="{09C91E46-68EF-4314-8DF2-1182D9A79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73" y="333540"/>
            <a:ext cx="4310821" cy="3233115"/>
          </a:xfrm>
          <a:prstGeom prst="rect">
            <a:avLst/>
          </a:prstGeom>
        </p:spPr>
      </p:pic>
      <p:pic>
        <p:nvPicPr>
          <p:cNvPr id="5" name="Picture 4">
            <a:extLst>
              <a:ext uri="{FF2B5EF4-FFF2-40B4-BE49-F238E27FC236}">
                <a16:creationId xmlns:a16="http://schemas.microsoft.com/office/drawing/2014/main" id="{A89066B2-574D-4E93-B7BE-AD2AD8473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1564" y="324184"/>
            <a:ext cx="2167884" cy="1625913"/>
          </a:xfrm>
          <a:prstGeom prst="rect">
            <a:avLst/>
          </a:prstGeom>
        </p:spPr>
      </p:pic>
    </p:spTree>
    <p:extLst>
      <p:ext uri="{BB962C8B-B14F-4D97-AF65-F5344CB8AC3E}">
        <p14:creationId xmlns:p14="http://schemas.microsoft.com/office/powerpoint/2010/main" val="33162033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656</TotalTime>
  <Words>2264</Words>
  <Application>Microsoft Office PowerPoint</Application>
  <PresentationFormat>Widescreen</PresentationFormat>
  <Paragraphs>139</Paragraphs>
  <Slides>13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Aplikativni raziskovalni projekt: L4-2625 Trajanje projekta: 09/2020 – 11/2023  9. 11.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Oranje ali ohranitvena obdelava?</vt:lpstr>
      <vt:lpstr>Prenos znanja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Sestanek z KGZS Zavodi  26. oktober 2020</dc:title>
  <dc:creator>Glavan, Matjaž</dc:creator>
  <cp:lastModifiedBy>Glavan, Matjaž</cp:lastModifiedBy>
  <cp:revision>43</cp:revision>
  <cp:lastPrinted>2023-10-23T17:04:32Z</cp:lastPrinted>
  <dcterms:created xsi:type="dcterms:W3CDTF">2020-10-23T12:19:05Z</dcterms:created>
  <dcterms:modified xsi:type="dcterms:W3CDTF">2023-11-15T11:34:02Z</dcterms:modified>
</cp:coreProperties>
</file>