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333" r:id="rId5"/>
    <p:sldId id="332" r:id="rId6"/>
    <p:sldId id="334" r:id="rId7"/>
    <p:sldId id="342" r:id="rId8"/>
    <p:sldId id="335" r:id="rId9"/>
    <p:sldId id="258" r:id="rId10"/>
    <p:sldId id="336" r:id="rId11"/>
    <p:sldId id="337" r:id="rId12"/>
    <p:sldId id="261" r:id="rId13"/>
    <p:sldId id="266" r:id="rId14"/>
    <p:sldId id="326" r:id="rId15"/>
    <p:sldId id="309" r:id="rId16"/>
    <p:sldId id="311" r:id="rId17"/>
    <p:sldId id="349" r:id="rId18"/>
    <p:sldId id="260" r:id="rId19"/>
    <p:sldId id="348" r:id="rId20"/>
    <p:sldId id="350" r:id="rId2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panc, Vesna" userId="9e4805d0-ef11-4700-8674-3894719f8301" providerId="ADAL" clId="{C9DB13BD-696F-4D48-85D5-7473379ABB84}"/>
    <pc:docChg chg="undo custSel addSld delSld modSld sldOrd">
      <pc:chgData name="Zupanc, Vesna" userId="9e4805d0-ef11-4700-8674-3894719f8301" providerId="ADAL" clId="{C9DB13BD-696F-4D48-85D5-7473379ABB84}" dt="2023-11-08T10:49:37.956" v="595" actId="1076"/>
      <pc:docMkLst>
        <pc:docMk/>
      </pc:docMkLst>
      <pc:sldChg chg="addSp modSp ord modAnim">
        <pc:chgData name="Zupanc, Vesna" userId="9e4805d0-ef11-4700-8674-3894719f8301" providerId="ADAL" clId="{C9DB13BD-696F-4D48-85D5-7473379ABB84}" dt="2023-11-08T10:43:52.443" v="147"/>
        <pc:sldMkLst>
          <pc:docMk/>
          <pc:sldMk cId="249773541" sldId="258"/>
        </pc:sldMkLst>
        <pc:spChg chg="add mod">
          <ac:chgData name="Zupanc, Vesna" userId="9e4805d0-ef11-4700-8674-3894719f8301" providerId="ADAL" clId="{C9DB13BD-696F-4D48-85D5-7473379ABB84}" dt="2023-11-08T10:43:36.460" v="145" actId="164"/>
          <ac:spMkLst>
            <pc:docMk/>
            <pc:sldMk cId="249773541" sldId="258"/>
            <ac:spMk id="18" creationId="{8BAC8117-D24A-4095-87EF-E75B14EFB35E}"/>
          </ac:spMkLst>
        </pc:spChg>
        <pc:spChg chg="add mod">
          <ac:chgData name="Zupanc, Vesna" userId="9e4805d0-ef11-4700-8674-3894719f8301" providerId="ADAL" clId="{C9DB13BD-696F-4D48-85D5-7473379ABB84}" dt="2023-11-08T10:43:36.460" v="145" actId="164"/>
          <ac:spMkLst>
            <pc:docMk/>
            <pc:sldMk cId="249773541" sldId="258"/>
            <ac:spMk id="19" creationId="{6A74CEAA-D661-4460-AB3A-44FC88CB4AE7}"/>
          </ac:spMkLst>
        </pc:spChg>
        <pc:grpChg chg="add mod">
          <ac:chgData name="Zupanc, Vesna" userId="9e4805d0-ef11-4700-8674-3894719f8301" providerId="ADAL" clId="{C9DB13BD-696F-4D48-85D5-7473379ABB84}" dt="2023-11-08T10:43:36.460" v="145" actId="164"/>
          <ac:grpSpMkLst>
            <pc:docMk/>
            <pc:sldMk cId="249773541" sldId="258"/>
            <ac:grpSpMk id="20" creationId="{95F18AB3-48AA-4DAB-99DA-D7D43EBA986F}"/>
          </ac:grpSpMkLst>
        </pc:grpChg>
      </pc:sldChg>
      <pc:sldChg chg="ord">
        <pc:chgData name="Zupanc, Vesna" userId="9e4805d0-ef11-4700-8674-3894719f8301" providerId="ADAL" clId="{C9DB13BD-696F-4D48-85D5-7473379ABB84}" dt="2023-11-08T10:03:09.974" v="60"/>
        <pc:sldMkLst>
          <pc:docMk/>
          <pc:sldMk cId="2955614469" sldId="266"/>
        </pc:sldMkLst>
      </pc:sldChg>
      <pc:sldChg chg="addSp delSp modSp modAnim">
        <pc:chgData name="Zupanc, Vesna" userId="9e4805d0-ef11-4700-8674-3894719f8301" providerId="ADAL" clId="{C9DB13BD-696F-4D48-85D5-7473379ABB84}" dt="2023-11-08T10:48:33.299" v="591"/>
        <pc:sldMkLst>
          <pc:docMk/>
          <pc:sldMk cId="2651658457" sldId="332"/>
        </pc:sldMkLst>
        <pc:spChg chg="add mod">
          <ac:chgData name="Zupanc, Vesna" userId="9e4805d0-ef11-4700-8674-3894719f8301" providerId="ADAL" clId="{C9DB13BD-696F-4D48-85D5-7473379ABB84}" dt="2023-11-08T10:48:22.080" v="589" actId="5793"/>
          <ac:spMkLst>
            <pc:docMk/>
            <pc:sldMk cId="2651658457" sldId="332"/>
            <ac:spMk id="2" creationId="{3DA6653E-6EB9-4F40-AEF4-093E86C87EE8}"/>
          </ac:spMkLst>
        </pc:spChg>
        <pc:spChg chg="add del mod">
          <ac:chgData name="Zupanc, Vesna" userId="9e4805d0-ef11-4700-8674-3894719f8301" providerId="ADAL" clId="{C9DB13BD-696F-4D48-85D5-7473379ABB84}" dt="2023-11-08T10:47:41.060" v="545" actId="478"/>
          <ac:spMkLst>
            <pc:docMk/>
            <pc:sldMk cId="2651658457" sldId="332"/>
            <ac:spMk id="3" creationId="{3909C323-169C-4CCD-A801-5AE99012C73D}"/>
          </ac:spMkLst>
        </pc:spChg>
        <pc:spChg chg="add mod">
          <ac:chgData name="Zupanc, Vesna" userId="9e4805d0-ef11-4700-8674-3894719f8301" providerId="ADAL" clId="{C9DB13BD-696F-4D48-85D5-7473379ABB84}" dt="2023-11-08T10:48:20.168" v="587" actId="20577"/>
          <ac:spMkLst>
            <pc:docMk/>
            <pc:sldMk cId="2651658457" sldId="332"/>
            <ac:spMk id="7" creationId="{F2FC6DA5-04EC-4990-9C8A-EB263A365CAA}"/>
          </ac:spMkLst>
        </pc:spChg>
        <pc:spChg chg="mod">
          <ac:chgData name="Zupanc, Vesna" userId="9e4805d0-ef11-4700-8674-3894719f8301" providerId="ADAL" clId="{C9DB13BD-696F-4D48-85D5-7473379ABB84}" dt="2023-11-08T10:48:02.771" v="551" actId="1076"/>
          <ac:spMkLst>
            <pc:docMk/>
            <pc:sldMk cId="2651658457" sldId="332"/>
            <ac:spMk id="28676" creationId="{CCDE7103-8FDE-473B-8032-067BB7FFD732}"/>
          </ac:spMkLst>
        </pc:spChg>
        <pc:graphicFrameChg chg="mod">
          <ac:chgData name="Zupanc, Vesna" userId="9e4805d0-ef11-4700-8674-3894719f8301" providerId="ADAL" clId="{C9DB13BD-696F-4D48-85D5-7473379ABB84}" dt="2023-11-08T10:47:59.065" v="550" actId="1076"/>
          <ac:graphicFrameMkLst>
            <pc:docMk/>
            <pc:sldMk cId="2651658457" sldId="332"/>
            <ac:graphicFrameMk id="28674" creationId="{39C2A72D-5298-4FB1-B045-B902E2B00ECB}"/>
          </ac:graphicFrameMkLst>
        </pc:graphicFrameChg>
      </pc:sldChg>
      <pc:sldChg chg="modSp ord">
        <pc:chgData name="Zupanc, Vesna" userId="9e4805d0-ef11-4700-8674-3894719f8301" providerId="ADAL" clId="{C9DB13BD-696F-4D48-85D5-7473379ABB84}" dt="2023-11-08T10:42:12.734" v="118" actId="207"/>
        <pc:sldMkLst>
          <pc:docMk/>
          <pc:sldMk cId="2245799512" sldId="335"/>
        </pc:sldMkLst>
        <pc:spChg chg="mod">
          <ac:chgData name="Zupanc, Vesna" userId="9e4805d0-ef11-4700-8674-3894719f8301" providerId="ADAL" clId="{C9DB13BD-696F-4D48-85D5-7473379ABB84}" dt="2023-11-08T10:42:12.734" v="118" actId="207"/>
          <ac:spMkLst>
            <pc:docMk/>
            <pc:sldMk cId="2245799512" sldId="335"/>
            <ac:spMk id="2" creationId="{24A6DB7F-D0BF-4891-B47E-7119F5AABFBE}"/>
          </ac:spMkLst>
        </pc:spChg>
        <pc:spChg chg="mod">
          <ac:chgData name="Zupanc, Vesna" userId="9e4805d0-ef11-4700-8674-3894719f8301" providerId="ADAL" clId="{C9DB13BD-696F-4D48-85D5-7473379ABB84}" dt="2023-11-08T10:41:38.502" v="71" actId="20577"/>
          <ac:spMkLst>
            <pc:docMk/>
            <pc:sldMk cId="2245799512" sldId="335"/>
            <ac:spMk id="6" creationId="{B675C7A3-1CC5-4F0F-BF7A-10DDD740D37C}"/>
          </ac:spMkLst>
        </pc:spChg>
      </pc:sldChg>
      <pc:sldChg chg="ord modTransition">
        <pc:chgData name="Zupanc, Vesna" userId="9e4805d0-ef11-4700-8674-3894719f8301" providerId="ADAL" clId="{C9DB13BD-696F-4D48-85D5-7473379ABB84}" dt="2023-11-08T10:41:20.826" v="62"/>
        <pc:sldMkLst>
          <pc:docMk/>
          <pc:sldMk cId="133314475" sldId="337"/>
        </pc:sldMkLst>
      </pc:sldChg>
      <pc:sldChg chg="ord">
        <pc:chgData name="Zupanc, Vesna" userId="9e4805d0-ef11-4700-8674-3894719f8301" providerId="ADAL" clId="{C9DB13BD-696F-4D48-85D5-7473379ABB84}" dt="2023-11-08T09:35:16.119" v="58"/>
        <pc:sldMkLst>
          <pc:docMk/>
          <pc:sldMk cId="3600527843" sldId="342"/>
        </pc:sldMkLst>
      </pc:sldChg>
      <pc:sldChg chg="modSp">
        <pc:chgData name="Zupanc, Vesna" userId="9e4805d0-ef11-4700-8674-3894719f8301" providerId="ADAL" clId="{C9DB13BD-696F-4D48-85D5-7473379ABB84}" dt="2023-11-08T10:49:37.956" v="595" actId="1076"/>
        <pc:sldMkLst>
          <pc:docMk/>
          <pc:sldMk cId="306328015" sldId="348"/>
        </pc:sldMkLst>
        <pc:spChg chg="mod">
          <ac:chgData name="Zupanc, Vesna" userId="9e4805d0-ef11-4700-8674-3894719f8301" providerId="ADAL" clId="{C9DB13BD-696F-4D48-85D5-7473379ABB84}" dt="2023-11-08T10:49:37.956" v="595" actId="1076"/>
          <ac:spMkLst>
            <pc:docMk/>
            <pc:sldMk cId="306328015" sldId="348"/>
            <ac:spMk id="14" creationId="{A4961F95-0206-470A-AD4D-C001CFB1B431}"/>
          </ac:spMkLst>
        </pc:spChg>
        <pc:picChg chg="mod">
          <ac:chgData name="Zupanc, Vesna" userId="9e4805d0-ef11-4700-8674-3894719f8301" providerId="ADAL" clId="{C9DB13BD-696F-4D48-85D5-7473379ABB84}" dt="2023-11-08T10:49:24.166" v="592" actId="1076"/>
          <ac:picMkLst>
            <pc:docMk/>
            <pc:sldMk cId="306328015" sldId="348"/>
            <ac:picMk id="16" creationId="{389EFE31-6AB5-4628-9974-433609E9CCEF}"/>
          </ac:picMkLst>
        </pc:picChg>
        <pc:picChg chg="mod">
          <ac:chgData name="Zupanc, Vesna" userId="9e4805d0-ef11-4700-8674-3894719f8301" providerId="ADAL" clId="{C9DB13BD-696F-4D48-85D5-7473379ABB84}" dt="2023-11-08T10:49:33.504" v="594" actId="1076"/>
          <ac:picMkLst>
            <pc:docMk/>
            <pc:sldMk cId="306328015" sldId="348"/>
            <ac:picMk id="20" creationId="{95325642-E6D9-421C-B633-2F101516857C}"/>
          </ac:picMkLst>
        </pc:picChg>
      </pc:sldChg>
      <pc:sldChg chg="addSp modSp">
        <pc:chgData name="Zupanc, Vesna" userId="9e4805d0-ef11-4700-8674-3894719f8301" providerId="ADAL" clId="{C9DB13BD-696F-4D48-85D5-7473379ABB84}" dt="2023-11-08T10:44:36.436" v="175" actId="1076"/>
        <pc:sldMkLst>
          <pc:docMk/>
          <pc:sldMk cId="3792450487" sldId="349"/>
        </pc:sldMkLst>
        <pc:spChg chg="add mod">
          <ac:chgData name="Zupanc, Vesna" userId="9e4805d0-ef11-4700-8674-3894719f8301" providerId="ADAL" clId="{C9DB13BD-696F-4D48-85D5-7473379ABB84}" dt="2023-11-08T10:44:36.436" v="175" actId="1076"/>
          <ac:spMkLst>
            <pc:docMk/>
            <pc:sldMk cId="3792450487" sldId="349"/>
            <ac:spMk id="5" creationId="{CD3AB8D1-E2B5-438F-841E-9659386CB219}"/>
          </ac:spMkLst>
        </pc:spChg>
        <pc:picChg chg="mod">
          <ac:chgData name="Zupanc, Vesna" userId="9e4805d0-ef11-4700-8674-3894719f8301" providerId="ADAL" clId="{C9DB13BD-696F-4D48-85D5-7473379ABB84}" dt="2023-11-08T10:44:31.691" v="174" actId="1076"/>
          <ac:picMkLst>
            <pc:docMk/>
            <pc:sldMk cId="3792450487" sldId="349"/>
            <ac:picMk id="4" creationId="{B110EDAB-71B7-4722-AF90-F53BC45C39E7}"/>
          </ac:picMkLst>
        </pc:picChg>
      </pc:sldChg>
      <pc:sldChg chg="addSp modSp">
        <pc:chgData name="Zupanc, Vesna" userId="9e4805d0-ef11-4700-8674-3894719f8301" providerId="ADAL" clId="{C9DB13BD-696F-4D48-85D5-7473379ABB84}" dt="2023-11-08T10:47:14.195" v="543" actId="6549"/>
        <pc:sldMkLst>
          <pc:docMk/>
          <pc:sldMk cId="2268011821" sldId="350"/>
        </pc:sldMkLst>
        <pc:spChg chg="add mod">
          <ac:chgData name="Zupanc, Vesna" userId="9e4805d0-ef11-4700-8674-3894719f8301" providerId="ADAL" clId="{C9DB13BD-696F-4D48-85D5-7473379ABB84}" dt="2023-11-08T10:44:53.638" v="188" actId="20577"/>
          <ac:spMkLst>
            <pc:docMk/>
            <pc:sldMk cId="2268011821" sldId="350"/>
            <ac:spMk id="2" creationId="{B209AD06-4332-40ED-BC3A-004FA3A98272}"/>
          </ac:spMkLst>
        </pc:spChg>
        <pc:spChg chg="add mod">
          <ac:chgData name="Zupanc, Vesna" userId="9e4805d0-ef11-4700-8674-3894719f8301" providerId="ADAL" clId="{C9DB13BD-696F-4D48-85D5-7473379ABB84}" dt="2023-11-08T10:47:14.195" v="543" actId="6549"/>
          <ac:spMkLst>
            <pc:docMk/>
            <pc:sldMk cId="2268011821" sldId="350"/>
            <ac:spMk id="3" creationId="{0181E2C4-4E8A-4162-9D87-7DFB4AB024E0}"/>
          </ac:spMkLst>
        </pc:spChg>
      </pc:sldChg>
      <pc:sldChg chg="add del">
        <pc:chgData name="Zupanc, Vesna" userId="9e4805d0-ef11-4700-8674-3894719f8301" providerId="ADAL" clId="{C9DB13BD-696F-4D48-85D5-7473379ABB84}" dt="2023-11-08T10:44:07.750" v="149" actId="2696"/>
        <pc:sldMkLst>
          <pc:docMk/>
          <pc:sldMk cId="713517461" sldId="35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ilj-my.sharepoint.com/personal/zupanc_bf1_uni-lj_si/Documents/2%20Projekti/2019%20CeVoTak%20ARRS/2022%20Cs%20samples%20BF%20UL_Slovenia%20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Vipava 3 </a:t>
            </a:r>
            <a:r>
              <a:rPr lang="en-US" sz="1400" b="0" i="0" u="none" strike="noStrike" baseline="30000">
                <a:effectLst/>
              </a:rPr>
              <a:t>137 </a:t>
            </a:r>
            <a:r>
              <a:rPr lang="en-US" sz="1400" b="0" i="0" u="none" strike="noStrike" baseline="0">
                <a:effectLst/>
              </a:rPr>
              <a:t>Cs (Bq/kg) </a:t>
            </a:r>
            <a:endParaRPr lang="sl-S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Sheet2!$A$27:$B$38</c:f>
              <c:multiLvlStrCache>
                <c:ptCount val="12"/>
                <c:lvl>
                  <c:pt idx="0">
                    <c:v>0-10cm</c:v>
                  </c:pt>
                  <c:pt idx="1">
                    <c:v>10-20cm</c:v>
                  </c:pt>
                  <c:pt idx="2">
                    <c:v>20-30cm</c:v>
                  </c:pt>
                  <c:pt idx="3">
                    <c:v>30-40cm</c:v>
                  </c:pt>
                  <c:pt idx="4">
                    <c:v>0-10cm</c:v>
                  </c:pt>
                  <c:pt idx="5">
                    <c:v>10-20cm</c:v>
                  </c:pt>
                  <c:pt idx="6">
                    <c:v>20-30cm</c:v>
                  </c:pt>
                  <c:pt idx="7">
                    <c:v>30-40cm</c:v>
                  </c:pt>
                  <c:pt idx="8">
                    <c:v>0-10cm</c:v>
                  </c:pt>
                  <c:pt idx="9">
                    <c:v>10-20cm</c:v>
                  </c:pt>
                  <c:pt idx="10">
                    <c:v>20-30cm</c:v>
                  </c:pt>
                  <c:pt idx="11">
                    <c:v>30-40cm</c:v>
                  </c:pt>
                </c:lvl>
                <c:lvl>
                  <c:pt idx="0">
                    <c:v>L3/1</c:v>
                  </c:pt>
                  <c:pt idx="4">
                    <c:v>L3/2</c:v>
                  </c:pt>
                  <c:pt idx="8">
                    <c:v>L3/3</c:v>
                  </c:pt>
                </c:lvl>
              </c:multiLvlStrCache>
            </c:multiLvlStrRef>
          </c:cat>
          <c:val>
            <c:numRef>
              <c:f>Sheet2!$C$27:$C$38</c:f>
              <c:numCache>
                <c:formatCode>0.00</c:formatCode>
                <c:ptCount val="12"/>
                <c:pt idx="0">
                  <c:v>11.589600000000001</c:v>
                </c:pt>
                <c:pt idx="1">
                  <c:v>5.3677299999999999</c:v>
                </c:pt>
                <c:pt idx="2">
                  <c:v>4.2280899999999999</c:v>
                </c:pt>
                <c:pt idx="3">
                  <c:v>0.84651299999999996</c:v>
                </c:pt>
                <c:pt idx="4">
                  <c:v>19.6358</c:v>
                </c:pt>
                <c:pt idx="5">
                  <c:v>19.103300000000001</c:v>
                </c:pt>
                <c:pt idx="6">
                  <c:v>3.2845399999999998</c:v>
                </c:pt>
                <c:pt idx="7">
                  <c:v>0</c:v>
                </c:pt>
                <c:pt idx="8">
                  <c:v>13.9581</c:v>
                </c:pt>
                <c:pt idx="9">
                  <c:v>4.1695900000000004</c:v>
                </c:pt>
                <c:pt idx="10">
                  <c:v>9.5575700000000001</c:v>
                </c:pt>
                <c:pt idx="11">
                  <c:v>11.354100000000001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61-4F19-B236-A95CB45C5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18082432"/>
        <c:axId val="453063040"/>
      </c:barChart>
      <c:catAx>
        <c:axId val="91808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453063040"/>
        <c:crosses val="autoZero"/>
        <c:auto val="1"/>
        <c:lblAlgn val="ctr"/>
        <c:lblOffset val="100"/>
        <c:noMultiLvlLbl val="0"/>
      </c:catAx>
      <c:valAx>
        <c:axId val="453063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91808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7C6DA-A27C-427E-A401-DD131E0A00F5}" type="datetimeFigureOut">
              <a:rPr lang="sl-SI" smtClean="0"/>
              <a:t>15. 11. 2023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5BEF6-D688-4FF1-95BA-1EE9C9A474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0800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BB8430FF-7051-4BE0-B872-668EBEAF5A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C75BDD-F84C-4470-936B-A8853ADE636A}" type="slidenum">
              <a:rPr lang="sl-SI" altLang="sl-SI"/>
              <a:pPr/>
              <a:t>2</a:t>
            </a:fld>
            <a:endParaRPr lang="sl-SI" altLang="sl-SI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1FF10AFA-42BD-4718-BD90-D14CDA27FC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175" y="798513"/>
            <a:ext cx="6772275" cy="3810000"/>
          </a:xfrm>
          <a:ln/>
        </p:spPr>
      </p:sp>
    </p:spTree>
    <p:extLst>
      <p:ext uri="{BB962C8B-B14F-4D97-AF65-F5344CB8AC3E}">
        <p14:creationId xmlns:p14="http://schemas.microsoft.com/office/powerpoint/2010/main" val="2028191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Ujma</a:t>
            </a:r>
            <a:r>
              <a:rPr lang="en-US" dirty="0"/>
              <a:t> (</a:t>
            </a:r>
            <a:r>
              <a:rPr lang="en-US" dirty="0" err="1"/>
              <a:t>čopič</a:t>
            </a:r>
            <a:r>
              <a:rPr lang="en-US" dirty="0"/>
              <a:t>, </a:t>
            </a:r>
            <a:r>
              <a:rPr lang="en-US" dirty="0" err="1"/>
              <a:t>martinčič</a:t>
            </a:r>
            <a:r>
              <a:rPr lang="en-US" dirty="0"/>
              <a:t>): </a:t>
            </a:r>
            <a:r>
              <a:rPr lang="sl-SI" dirty="0"/>
              <a:t>topel jugovzhodni veter je nosil prvi onesnaženi oblak od </a:t>
            </a:r>
            <a:r>
              <a:rPr lang="en-US" dirty="0" err="1"/>
              <a:t>Černob</a:t>
            </a:r>
            <a:r>
              <a:rPr lang="sl-SI" dirty="0"/>
              <a:t>ila prek </a:t>
            </a:r>
            <a:r>
              <a:rPr lang="en-US" dirty="0"/>
              <a:t>B</a:t>
            </a:r>
            <a:r>
              <a:rPr lang="sl-SI" dirty="0" err="1"/>
              <a:t>elorusije</a:t>
            </a:r>
            <a:r>
              <a:rPr lang="sl-SI" dirty="0"/>
              <a:t> in baltskih republik proti </a:t>
            </a:r>
            <a:r>
              <a:rPr lang="en-US" dirty="0"/>
              <a:t>S</a:t>
            </a:r>
            <a:r>
              <a:rPr lang="sl-SI" dirty="0" err="1"/>
              <a:t>kandinaviji</a:t>
            </a:r>
            <a:r>
              <a:rPr lang="en-US" dirty="0"/>
              <a:t>. J</a:t>
            </a:r>
            <a:r>
              <a:rPr lang="sl-SI" dirty="0" err="1"/>
              <a:t>užno</a:t>
            </a:r>
            <a:r>
              <a:rPr lang="sl-SI" dirty="0"/>
              <a:t> </a:t>
            </a:r>
            <a:r>
              <a:rPr lang="en-US" dirty="0"/>
              <a:t>F</a:t>
            </a:r>
            <a:r>
              <a:rPr lang="sl-SI" dirty="0"/>
              <a:t>insko in vzhodno obalo vedske je </a:t>
            </a:r>
            <a:r>
              <a:rPr lang="en-US" dirty="0"/>
              <a:t>š</a:t>
            </a:r>
            <a:r>
              <a:rPr lang="sl-SI" dirty="0"/>
              <a:t>dosega v nedeljo 27 aprila</a:t>
            </a:r>
            <a:r>
              <a:rPr lang="en-US" dirty="0"/>
              <a:t> 1986</a:t>
            </a:r>
            <a:r>
              <a:rPr lang="sl-SI" dirty="0"/>
              <a:t> zvečer</a:t>
            </a:r>
            <a:r>
              <a:rPr lang="en-US" dirty="0"/>
              <a:t>.</a:t>
            </a:r>
            <a:endParaRPr lang="sl-SI" dirty="0"/>
          </a:p>
          <a:p>
            <a:endParaRPr lang="sl-SI" dirty="0"/>
          </a:p>
          <a:p>
            <a:r>
              <a:rPr lang="sl-SI" dirty="0"/>
              <a:t>v </a:t>
            </a:r>
            <a:r>
              <a:rPr lang="en-US" dirty="0"/>
              <a:t>S</a:t>
            </a:r>
            <a:r>
              <a:rPr lang="sl-SI" dirty="0" err="1"/>
              <a:t>kandinavijo</a:t>
            </a:r>
            <a:r>
              <a:rPr lang="sl-SI" dirty="0"/>
              <a:t> se je oblak srečal s hladno fronto in dež je </a:t>
            </a:r>
            <a:r>
              <a:rPr lang="sl-SI" dirty="0" err="1"/>
              <a:t>izpra</a:t>
            </a:r>
            <a:r>
              <a:rPr lang="en-US" dirty="0"/>
              <a:t>l</a:t>
            </a:r>
            <a:r>
              <a:rPr lang="sl-SI" dirty="0"/>
              <a:t> radioaktivnost iz oblaka na tla</a:t>
            </a:r>
            <a:r>
              <a:rPr lang="en-US" dirty="0"/>
              <a:t>. Ta</a:t>
            </a:r>
            <a:r>
              <a:rPr lang="sl-SI" dirty="0"/>
              <a:t> proces </a:t>
            </a:r>
            <a:r>
              <a:rPr lang="sl-SI" dirty="0" err="1"/>
              <a:t>pojasn</a:t>
            </a:r>
            <a:r>
              <a:rPr lang="en-US" dirty="0" err="1"/>
              <a:t>juje</a:t>
            </a:r>
            <a:r>
              <a:rPr lang="sl-SI" dirty="0"/>
              <a:t> veliko</a:t>
            </a:r>
            <a:r>
              <a:rPr lang="en-US" dirty="0"/>
              <a:t> </a:t>
            </a:r>
            <a:r>
              <a:rPr lang="en-US" dirty="0" err="1"/>
              <a:t>variabilnost</a:t>
            </a:r>
            <a:r>
              <a:rPr lang="en-US" dirty="0"/>
              <a:t> </a:t>
            </a:r>
            <a:r>
              <a:rPr lang="sl-SI" dirty="0"/>
              <a:t>lokalnega onesnaženja tal in </a:t>
            </a:r>
            <a:r>
              <a:rPr lang="sl-SI" dirty="0" err="1"/>
              <a:t>prizemnega</a:t>
            </a:r>
            <a:r>
              <a:rPr lang="sl-SI" dirty="0"/>
              <a:t> sloja zraka ne samo na švedskem in finskem temveč tudi kasneje prek cele </a:t>
            </a:r>
            <a:r>
              <a:rPr lang="sl-SI" dirty="0" err="1"/>
              <a:t>evrope</a:t>
            </a:r>
            <a:r>
              <a:rPr lang="sl-SI" dirty="0"/>
              <a:t> </a:t>
            </a:r>
          </a:p>
          <a:p>
            <a:endParaRPr lang="sl-SI" dirty="0"/>
          </a:p>
          <a:p>
            <a:r>
              <a:rPr lang="sl-SI" dirty="0"/>
              <a:t>v naslednjih dneh se je veter zasuka</a:t>
            </a:r>
            <a:r>
              <a:rPr lang="en-US" dirty="0"/>
              <a:t>l</a:t>
            </a:r>
            <a:r>
              <a:rPr lang="sl-SI" dirty="0"/>
              <a:t> in</a:t>
            </a:r>
            <a:r>
              <a:rPr lang="en-US" dirty="0"/>
              <a:t> je od </a:t>
            </a:r>
            <a:r>
              <a:rPr lang="sl-SI" dirty="0"/>
              <a:t>29</a:t>
            </a:r>
            <a:r>
              <a:rPr lang="en-US" dirty="0"/>
              <a:t>.</a:t>
            </a:r>
            <a:r>
              <a:rPr lang="sl-SI" dirty="0"/>
              <a:t> aprila do </a:t>
            </a:r>
            <a:r>
              <a:rPr lang="en-US" dirty="0"/>
              <a:t>2.</a:t>
            </a:r>
            <a:r>
              <a:rPr lang="sl-SI" dirty="0"/>
              <a:t> maja raznesel radioaktivnost po državah srednje in deloma južne </a:t>
            </a:r>
            <a:r>
              <a:rPr lang="en-US" dirty="0"/>
              <a:t>E</a:t>
            </a:r>
            <a:r>
              <a:rPr lang="sl-SI" dirty="0" err="1"/>
              <a:t>vrope</a:t>
            </a:r>
            <a:r>
              <a:rPr lang="en-US" dirty="0"/>
              <a:t>. Z</a:t>
            </a:r>
            <a:r>
              <a:rPr lang="sl-SI" dirty="0" err="1"/>
              <a:t>aradi</a:t>
            </a:r>
            <a:r>
              <a:rPr lang="sl-SI" dirty="0"/>
              <a:t> stacionarnega stanja in šibkih vetrov se je oblak kar nekaj dni zadrževal na </a:t>
            </a:r>
            <a:r>
              <a:rPr lang="sl-SI" dirty="0" err="1"/>
              <a:t>sredn</a:t>
            </a:r>
            <a:r>
              <a:rPr lang="en-US" dirty="0"/>
              <a:t>j</a:t>
            </a:r>
            <a:r>
              <a:rPr lang="sl-SI" dirty="0"/>
              <a:t>o </a:t>
            </a:r>
            <a:r>
              <a:rPr lang="en-US" dirty="0"/>
              <a:t>E</a:t>
            </a:r>
            <a:r>
              <a:rPr lang="sl-SI" dirty="0" err="1"/>
              <a:t>vropo</a:t>
            </a:r>
            <a:r>
              <a:rPr lang="sl-SI" dirty="0"/>
              <a:t> in severnim </a:t>
            </a:r>
            <a:r>
              <a:rPr lang="en-US" dirty="0"/>
              <a:t>S</a:t>
            </a:r>
            <a:r>
              <a:rPr lang="sl-SI" dirty="0" err="1"/>
              <a:t>redozemljem</a:t>
            </a:r>
            <a:r>
              <a:rPr lang="sl-SI" dirty="0"/>
              <a:t> </a:t>
            </a:r>
          </a:p>
          <a:p>
            <a:endParaRPr lang="sl-SI" dirty="0"/>
          </a:p>
          <a:p>
            <a:r>
              <a:rPr lang="sl-SI" dirty="0"/>
              <a:t>novico o nesreči v jedrski elektrarni v </a:t>
            </a:r>
            <a:r>
              <a:rPr lang="en-US" dirty="0"/>
              <a:t>Č</a:t>
            </a:r>
            <a:r>
              <a:rPr lang="sl-SI" dirty="0" err="1"/>
              <a:t>ernobilu</a:t>
            </a:r>
            <a:r>
              <a:rPr lang="sl-SI" dirty="0"/>
              <a:t> je naše javnosti v jutranjih poročilih 29</a:t>
            </a:r>
            <a:r>
              <a:rPr lang="en-US" dirty="0"/>
              <a:t>.</a:t>
            </a:r>
            <a:r>
              <a:rPr lang="sl-SI" dirty="0"/>
              <a:t> aprila 19</a:t>
            </a:r>
            <a:r>
              <a:rPr lang="en-US" dirty="0"/>
              <a:t>8</a:t>
            </a:r>
            <a:r>
              <a:rPr lang="sl-SI" dirty="0"/>
              <a:t>6</a:t>
            </a:r>
            <a:r>
              <a:rPr lang="en-US" dirty="0"/>
              <a:t> </a:t>
            </a:r>
            <a:r>
              <a:rPr lang="sl-SI" dirty="0"/>
              <a:t>sporočila </a:t>
            </a:r>
            <a:r>
              <a:rPr lang="en-US" dirty="0"/>
              <a:t>RTV L</a:t>
            </a:r>
            <a:r>
              <a:rPr lang="sl-SI" dirty="0" err="1"/>
              <a:t>jubljana</a:t>
            </a:r>
            <a:r>
              <a:rPr lang="sl-SI" dirty="0"/>
              <a:t> </a:t>
            </a:r>
            <a:endParaRPr lang="en-US" dirty="0"/>
          </a:p>
          <a:p>
            <a:r>
              <a:rPr lang="sl-SI" dirty="0"/>
              <a:t>na smo zaznali prvo povečanje radioaktivnosti v zraku v noči od 29 do </a:t>
            </a:r>
            <a:r>
              <a:rPr lang="en-US" dirty="0"/>
              <a:t>30.</a:t>
            </a:r>
            <a:r>
              <a:rPr lang="sl-SI" dirty="0"/>
              <a:t> aprila </a:t>
            </a:r>
            <a:r>
              <a:rPr lang="en-US" dirty="0"/>
              <a:t>1986.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20A51-40C3-49A6-B072-2416231FED03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0933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6B78BAB8-3EBA-45BD-9BC9-ABCFBBD25A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24052B-B516-4843-8437-44BED287ACE5}" type="slidenum">
              <a:rPr lang="sl-SI" altLang="sl-SI"/>
              <a:pPr/>
              <a:t>7</a:t>
            </a:fld>
            <a:endParaRPr lang="sl-SI" altLang="sl-SI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15E1ADDC-3187-490C-9443-0079F02B84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175" y="798513"/>
            <a:ext cx="6772275" cy="3810000"/>
          </a:xfrm>
          <a:ln/>
        </p:spPr>
      </p:sp>
    </p:spTree>
    <p:extLst>
      <p:ext uri="{BB962C8B-B14F-4D97-AF65-F5344CB8AC3E}">
        <p14:creationId xmlns:p14="http://schemas.microsoft.com/office/powerpoint/2010/main" val="724390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62BE84F4-372E-4FE6-8383-0E2EDEF99F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B93827-C120-44E4-9F65-734A3E552547}" type="slidenum">
              <a:rPr lang="sl-SI" altLang="sl-SI"/>
              <a:pPr/>
              <a:t>8</a:t>
            </a:fld>
            <a:endParaRPr lang="sl-SI" altLang="sl-SI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63A1130-FD60-4CF5-B68C-F2BD4103B9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175" y="798513"/>
            <a:ext cx="6772275" cy="3810000"/>
          </a:xfrm>
          <a:ln/>
        </p:spPr>
      </p:sp>
    </p:spTree>
    <p:extLst>
      <p:ext uri="{BB962C8B-B14F-4D97-AF65-F5344CB8AC3E}">
        <p14:creationId xmlns:p14="http://schemas.microsoft.com/office/powerpoint/2010/main" val="4066216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C11C3-7567-4D50-A933-B3C8F4862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2EDB6-914F-4830-95D4-8E052D0F2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38691-6CE6-4A2A-91AD-4BB69B6D9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E806-E8CE-4D5F-8901-3293AD124339}" type="datetimeFigureOut">
              <a:rPr lang="sl-SI" smtClean="0"/>
              <a:t>15. 11. 2023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E0251-43FE-4EFA-ABC9-35FDD35B8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C685D-6E4D-47DC-BDA7-770109A9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4F0F-D598-46FC-8F4F-C38715AD70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33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6EA60-F8ED-4F9D-9C6F-E5301AB23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899DB-ED8C-4588-9F71-77B873EF0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AE1FB-6798-47C3-9704-288BCC65C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E806-E8CE-4D5F-8901-3293AD124339}" type="datetimeFigureOut">
              <a:rPr lang="sl-SI" smtClean="0"/>
              <a:t>15. 11. 2023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601F9-C63C-4FF5-8898-698910A2A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3EC58-E4F8-4C9D-95A2-4E92B6CC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4F0F-D598-46FC-8F4F-C38715AD70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372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BC8DEF-4E94-4319-947E-95180882A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6DEFB9-BCE3-4707-ADFF-7794B8E50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7FD0C-9FDC-4C7E-9D87-A597D7631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E806-E8CE-4D5F-8901-3293AD124339}" type="datetimeFigureOut">
              <a:rPr lang="sl-SI" smtClean="0"/>
              <a:t>15. 11. 2023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FFF1D-ED5A-42AF-8D34-4B7451A3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B56CD-918E-4AEF-8E28-42EEC91E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4F0F-D598-46FC-8F4F-C38715AD70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1264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23F22-21F5-4341-A8BB-BA0C23E8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E825F-886D-477A-8B16-1375C25CE2C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8FDAC-EE9D-4F26-8B44-785EE05D6EE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5C8BB-0454-4663-A19A-9124315378C1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F79BC3-8B0B-4FA2-86DF-9ED43E93B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9D77E4-984F-4BBD-9F3C-E1CDEA26A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6C2B69-F661-4E73-BB5C-424F8D99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3A7065C-EFD2-4A98-933E-A95EC4BC5D9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85345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1AA54-2154-417E-9C71-C615BACFC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B16403DB-EA1C-49C8-BE79-74AC3AEAAC40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61A82-43C5-424A-9712-1B931B469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D4738-39CF-47C9-8308-02579C1C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A428B-A6A8-47EC-9E9D-2A9B6A80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9DA9A-6DAD-4DA8-8BF2-880B7F0D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5571649-552A-4895-B549-78A97A29577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87665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F68D5-7B14-45C2-A357-CEDD7BED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B5551-8C86-49F6-A139-6D8EB9702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8FE8-9738-4CBA-80E0-D49413AF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E806-E8CE-4D5F-8901-3293AD124339}" type="datetimeFigureOut">
              <a:rPr lang="sl-SI" smtClean="0"/>
              <a:t>15. 11. 2023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497EC-D02A-4F8F-B472-0B9E0C2FA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4EFF4-0350-4499-A372-995EE5891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4F0F-D598-46FC-8F4F-C38715AD70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868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07A95-3D00-402B-947D-4EACD230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41CB8-D28B-4D7C-A16C-036A8BE61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C33BC-3C1B-4856-9E36-4F0417A3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E806-E8CE-4D5F-8901-3293AD124339}" type="datetimeFigureOut">
              <a:rPr lang="sl-SI" smtClean="0"/>
              <a:t>15. 11. 2023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9ED3D-046E-47B5-8AD8-2B3CD5B2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3815F-1ED0-43D5-BCF0-F2B4EDA4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4F0F-D598-46FC-8F4F-C38715AD70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929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0ECC4-3033-40E5-B514-E4FBB4B2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218D4-8940-450B-9645-2DD3B345E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66735-F43E-455E-A985-C8D0182A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86B80-6652-4513-BA42-57A192B41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E806-E8CE-4D5F-8901-3293AD124339}" type="datetimeFigureOut">
              <a:rPr lang="sl-SI" smtClean="0"/>
              <a:t>15. 11. 2023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15C3F-4DA9-4EC3-B9B5-246C1297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320CA-B51D-4EAE-A2DA-FC84E177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4F0F-D598-46FC-8F4F-C38715AD70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026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4F23E-528D-43CD-AAA1-BB78DEF22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B2D06-D87F-4B0F-BD97-927A38D62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E0B91-916F-4587-A42C-5AF2ED6B8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9CE5E3-0A99-43F4-B627-22A77A580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DC99EC-7074-4DD1-9455-233344F4C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06B257-8B4D-41F5-8C67-6B3D6877E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E806-E8CE-4D5F-8901-3293AD124339}" type="datetimeFigureOut">
              <a:rPr lang="sl-SI" smtClean="0"/>
              <a:t>15. 11. 2023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852170-3746-4590-AC27-2700C6B51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A82A4-61B7-4221-AB49-4BD6CE1D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4F0F-D598-46FC-8F4F-C38715AD70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330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277CF-DB9A-470F-A074-64E4388D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958A76-89AF-42CD-9895-8AFC5BC8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E806-E8CE-4D5F-8901-3293AD124339}" type="datetimeFigureOut">
              <a:rPr lang="sl-SI" smtClean="0"/>
              <a:t>15. 11. 2023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FDE77-8F01-4780-A241-E4E5FD41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717A8-E1D5-45E6-BB08-33A0AED4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4F0F-D598-46FC-8F4F-C38715AD70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216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05611-AAE5-41FF-A797-64F1FFE6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E806-E8CE-4D5F-8901-3293AD124339}" type="datetimeFigureOut">
              <a:rPr lang="sl-SI" smtClean="0"/>
              <a:t>15. 11. 2023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E464D7-A7DA-4348-B671-BA58B4FCD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CA090-AB84-484B-910D-87795012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4F0F-D598-46FC-8F4F-C38715AD70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221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D327F-AC84-481D-826C-1DD4A6FEF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09C7D-EB45-4B5C-83FB-52D2254ED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3F851-BE6C-4B7C-89C8-CEF2DCD30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E6DEB-B78A-4ECA-AEF2-9ED68C2CC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E806-E8CE-4D5F-8901-3293AD124339}" type="datetimeFigureOut">
              <a:rPr lang="sl-SI" smtClean="0"/>
              <a:t>15. 11. 2023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CB816-8962-44A2-8598-11A8A519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FD93F-38BC-4B62-A242-C7B5C65D3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4F0F-D598-46FC-8F4F-C38715AD70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457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5C6A-3C8F-400A-AE16-C91B9DEF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45B6E-75BE-409D-90A1-12B1013A38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2D571-2555-423A-BF72-A7A5C2EC9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8ADE0-4711-48B8-81D7-F80D4E04C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E806-E8CE-4D5F-8901-3293AD124339}" type="datetimeFigureOut">
              <a:rPr lang="sl-SI" smtClean="0"/>
              <a:t>15. 11. 2023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E2EC5-BF57-41B3-9BFD-D155918AF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8E11B-95CF-42BE-8011-0F942E03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94F0F-D598-46FC-8F4F-C38715AD70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6614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56A403-CA09-4AA1-9EFD-E23540E95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8E6E9-6B06-41AD-AF4D-C03C9F812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4A339-3243-42D6-AF68-9E088096D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AE806-E8CE-4D5F-8901-3293AD124339}" type="datetimeFigureOut">
              <a:rPr lang="sl-SI" smtClean="0"/>
              <a:t>15. 11. 2023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33EEE-1200-4768-ACB4-4CB55D58B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8586E-8ED7-4AC0-9745-EBADCAD12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94F0F-D598-46FC-8F4F-C38715AD70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747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jpe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7A2343-0D9F-4B2D-A2D2-754D370D60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36" y="75418"/>
            <a:ext cx="8784716" cy="675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C95603-7699-473B-9F4E-A74F131E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sl-SI" b="1" dirty="0" err="1">
                <a:latin typeface="Garamond" panose="02020404030301010803" pitchFamily="18" charset="0"/>
              </a:rPr>
              <a:t>Izotopske</a:t>
            </a:r>
            <a:r>
              <a:rPr lang="en-US" altLang="sl-SI" b="1" dirty="0">
                <a:latin typeface="Garamond" panose="02020404030301010803" pitchFamily="18" charset="0"/>
              </a:rPr>
              <a:t> </a:t>
            </a:r>
            <a:r>
              <a:rPr lang="en-US" altLang="sl-SI" b="1" dirty="0" err="1">
                <a:latin typeface="Garamond" panose="02020404030301010803" pitchFamily="18" charset="0"/>
              </a:rPr>
              <a:t>tehnike</a:t>
            </a:r>
            <a:endParaRPr lang="sl-SI" b="1" dirty="0">
              <a:latin typeface="Garamond" panose="02020404030301010803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35EA6-3822-4203-AEE3-956F89D6E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sl-SI" b="1" dirty="0">
                <a:solidFill>
                  <a:srgbClr val="0054A6"/>
                </a:solidFill>
                <a:latin typeface="Garamond" panose="02020404030301010803" pitchFamily="18" charset="0"/>
              </a:rPr>
              <a:t>Land Degradation &amp; Development, Volume: 29, Issue: 9, Pages: 3077-3091, First published: 18 May 2018, DOI: (10.1002/ldr.3016) </a:t>
            </a:r>
          </a:p>
          <a:p>
            <a:r>
              <a:rPr lang="en-US" altLang="sl-SI" dirty="0">
                <a:latin typeface="Garamond" panose="02020404030301010803" pitchFamily="18" charset="0"/>
              </a:rPr>
              <a:t>Promoting the use of isotopic techniques to combat soil erosion: An overview of the key role played by the SWMCN </a:t>
            </a:r>
            <a:r>
              <a:rPr lang="en-US" altLang="sl-SI" dirty="0" err="1">
                <a:latin typeface="Garamond" panose="02020404030301010803" pitchFamily="18" charset="0"/>
              </a:rPr>
              <a:t>Subprogramme</a:t>
            </a:r>
            <a:r>
              <a:rPr lang="en-US" altLang="sl-SI" dirty="0">
                <a:latin typeface="Garamond" panose="02020404030301010803" pitchFamily="18" charset="0"/>
              </a:rPr>
              <a:t> of the Joint FAO/IAEA Division over the last 20 years</a:t>
            </a:r>
          </a:p>
          <a:p>
            <a:endParaRPr lang="sl-SI" dirty="0"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AB5C9-668F-41DD-AC22-6C8E1C3D2DA0}"/>
              </a:ext>
            </a:extLst>
          </p:cNvPr>
          <p:cNvSpPr txBox="1"/>
          <p:nvPr/>
        </p:nvSpPr>
        <p:spPr>
          <a:xfrm>
            <a:off x="8373077" y="4210908"/>
            <a:ext cx="3316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sl-SI" dirty="0"/>
              <a:t>Od kje prihaja sediment?</a:t>
            </a:r>
          </a:p>
          <a:p>
            <a:r>
              <a:rPr lang="sl-SI" altLang="sl-SI" dirty="0"/>
              <a:t>Kako daleč se premika?</a:t>
            </a:r>
          </a:p>
          <a:p>
            <a:r>
              <a:rPr lang="sl-SI" altLang="sl-SI" dirty="0"/>
              <a:t>Koliko časa je potreboval, da se premakne iz ene točke v drugo?</a:t>
            </a:r>
          </a:p>
          <a:p>
            <a:r>
              <a:rPr lang="sl-SI" altLang="sl-SI" b="1" dirty="0">
                <a:solidFill>
                  <a:schemeClr val="accent2"/>
                </a:solidFill>
              </a:rPr>
              <a:t>Stopnja erozije oz. sedimentacije v prostoru</a:t>
            </a:r>
          </a:p>
          <a:p>
            <a:endParaRPr lang="sl-S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63F26-2C7F-4512-B677-8B40E5A03F19}"/>
              </a:ext>
            </a:extLst>
          </p:cNvPr>
          <p:cNvSpPr txBox="1"/>
          <p:nvPr/>
        </p:nvSpPr>
        <p:spPr>
          <a:xfrm>
            <a:off x="139148" y="4542183"/>
            <a:ext cx="2974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Radionuklidi</a:t>
            </a:r>
            <a:r>
              <a:rPr lang="en-US" dirty="0"/>
              <a:t> – </a:t>
            </a:r>
            <a:r>
              <a:rPr lang="en-US" dirty="0" err="1"/>
              <a:t>enkratna</a:t>
            </a:r>
            <a:r>
              <a:rPr lang="en-US" dirty="0"/>
              <a:t> </a:t>
            </a:r>
            <a:r>
              <a:rPr lang="en-US" dirty="0" err="1"/>
              <a:t>ocena</a:t>
            </a:r>
            <a:r>
              <a:rPr lang="en-US" dirty="0"/>
              <a:t> </a:t>
            </a:r>
            <a:r>
              <a:rPr lang="en-US" dirty="0" err="1"/>
              <a:t>stopnje</a:t>
            </a:r>
            <a:r>
              <a:rPr lang="en-US" dirty="0"/>
              <a:t> </a:t>
            </a:r>
            <a:r>
              <a:rPr lang="en-US" dirty="0" err="1"/>
              <a:t>erozije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Stabilni</a:t>
            </a:r>
            <a:r>
              <a:rPr lang="en-US" dirty="0"/>
              <a:t> </a:t>
            </a:r>
            <a:r>
              <a:rPr lang="en-US" dirty="0" err="1"/>
              <a:t>izotopi</a:t>
            </a:r>
            <a:r>
              <a:rPr lang="en-US" dirty="0"/>
              <a:t> – </a:t>
            </a:r>
            <a:r>
              <a:rPr lang="en-US" dirty="0" err="1"/>
              <a:t>doprinos</a:t>
            </a:r>
            <a:r>
              <a:rPr lang="en-US" dirty="0"/>
              <a:t> </a:t>
            </a:r>
            <a:r>
              <a:rPr lang="en-US" dirty="0" err="1"/>
              <a:t>različnih</a:t>
            </a:r>
            <a:r>
              <a:rPr lang="en-US" dirty="0"/>
              <a:t> </a:t>
            </a:r>
            <a:r>
              <a:rPr lang="en-US" dirty="0" err="1"/>
              <a:t>rab</a:t>
            </a:r>
            <a:r>
              <a:rPr lang="en-US" dirty="0"/>
              <a:t> </a:t>
            </a:r>
            <a:r>
              <a:rPr lang="en-US" dirty="0" err="1"/>
              <a:t>tal</a:t>
            </a:r>
            <a:endParaRPr lang="sl-S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A0922-E66E-4C09-84D3-349347ACC4EE}"/>
              </a:ext>
            </a:extLst>
          </p:cNvPr>
          <p:cNvSpPr txBox="1"/>
          <p:nvPr/>
        </p:nvSpPr>
        <p:spPr>
          <a:xfrm>
            <a:off x="915988" y="261011"/>
            <a:ext cx="2238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Doc. dr. Vesna Zupanc</a:t>
            </a:r>
          </a:p>
          <a:p>
            <a:r>
              <a:rPr lang="en-US" dirty="0"/>
              <a:t>Jure Ferlin, mag. </a:t>
            </a:r>
            <a:r>
              <a:rPr lang="en-US" dirty="0" err="1"/>
              <a:t>agr</a:t>
            </a:r>
            <a:r>
              <a:rPr lang="en-US" dirty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44638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568E9-566D-4DA3-B088-83464F94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Vzorčenje</a:t>
            </a:r>
            <a:r>
              <a:rPr lang="en-US" dirty="0"/>
              <a:t> </a:t>
            </a:r>
            <a:endParaRPr lang="sl-SI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4C0BFB-CC36-4056-B638-7797D6BF0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300" y="176820"/>
            <a:ext cx="8686800" cy="650435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EB628-BC90-474E-B37F-B6B403C8A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 err="1"/>
              <a:t>Odvisno</a:t>
            </a:r>
            <a:r>
              <a:rPr lang="en-US" sz="2800" dirty="0"/>
              <a:t> od </a:t>
            </a:r>
            <a:r>
              <a:rPr lang="en-US" sz="2800" dirty="0" err="1"/>
              <a:t>terena</a:t>
            </a:r>
            <a:endParaRPr lang="en-US" sz="2800" dirty="0"/>
          </a:p>
          <a:p>
            <a:endParaRPr lang="en-US" dirty="0"/>
          </a:p>
          <a:p>
            <a:r>
              <a:rPr lang="en-US" dirty="0" err="1"/>
              <a:t>Preprost</a:t>
            </a:r>
            <a:r>
              <a:rPr lang="en-US" dirty="0"/>
              <a:t> </a:t>
            </a:r>
            <a:r>
              <a:rPr lang="en-US" dirty="0" err="1"/>
              <a:t>prerez</a:t>
            </a:r>
            <a:endParaRPr lang="en-US" dirty="0"/>
          </a:p>
          <a:p>
            <a:r>
              <a:rPr lang="en-US" dirty="0" err="1"/>
              <a:t>Več</a:t>
            </a:r>
            <a:r>
              <a:rPr lang="en-US" dirty="0"/>
              <a:t> </a:t>
            </a:r>
            <a:r>
              <a:rPr lang="en-US" dirty="0" err="1"/>
              <a:t>prerezov</a:t>
            </a:r>
            <a:endParaRPr lang="en-US" dirty="0"/>
          </a:p>
          <a:p>
            <a:r>
              <a:rPr lang="en-US" dirty="0" err="1"/>
              <a:t>Mreža</a:t>
            </a:r>
            <a:r>
              <a:rPr lang="en-US" dirty="0"/>
              <a:t> </a:t>
            </a:r>
            <a:endParaRPr lang="sl-SI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DF33F-BED8-48EA-AD73-BCE5E64697F9}"/>
              </a:ext>
            </a:extLst>
          </p:cNvPr>
          <p:cNvSpPr txBox="1"/>
          <p:nvPr/>
        </p:nvSpPr>
        <p:spPr>
          <a:xfrm>
            <a:off x="9354548" y="6135624"/>
            <a:ext cx="259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sl-SI" dirty="0">
                <a:ea typeface="SimSun" panose="02010600030101010101" pitchFamily="2" charset="-122"/>
              </a:rPr>
              <a:t>Pennock </a:t>
            </a:r>
            <a:r>
              <a:rPr lang="sl-SI" altLang="sl-SI" dirty="0"/>
              <a:t>in</a:t>
            </a:r>
            <a:r>
              <a:rPr lang="en-GB" altLang="sl-SI" dirty="0">
                <a:ea typeface="SimSun" panose="02010600030101010101" pitchFamily="2" charset="-122"/>
              </a:rPr>
              <a:t> Appleby, 2002</a:t>
            </a:r>
            <a:endParaRPr lang="en-US" altLang="sl-SI" dirty="0">
              <a:ea typeface="SimSun" panose="02010600030101010101" pitchFamily="2" charset="-122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55614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E82994B1-C36A-488A-A2C8-F9982BB09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Obdelava vzorcev tal</a:t>
            </a:r>
          </a:p>
        </p:txBody>
      </p:sp>
      <p:graphicFrame>
        <p:nvGraphicFramePr>
          <p:cNvPr id="145412" name="Object 4">
            <a:extLst>
              <a:ext uri="{FF2B5EF4-FFF2-40B4-BE49-F238E27FC236}">
                <a16:creationId xmlns:a16="http://schemas.microsoft.com/office/drawing/2014/main" id="{74DBE61E-669D-447D-97C9-BA10ED7D8D8F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041400" y="2171700"/>
          <a:ext cx="4521200" cy="338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Document" r:id="rId3" imgW="4520520" imgH="3383280" progId="Word.Document.8">
                  <p:embed/>
                </p:oleObj>
              </mc:Choice>
              <mc:Fallback>
                <p:oleObj name="Document" r:id="rId3" imgW="4520520" imgH="3383280" progId="Word.Document.8">
                  <p:embed/>
                  <p:pic>
                    <p:nvPicPr>
                      <p:cNvPr id="145412" name="Object 4">
                        <a:extLst>
                          <a:ext uri="{FF2B5EF4-FFF2-40B4-BE49-F238E27FC236}">
                            <a16:creationId xmlns:a16="http://schemas.microsoft.com/office/drawing/2014/main" id="{74DBE61E-669D-447D-97C9-BA10ED7D8D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400" y="2171700"/>
                        <a:ext cx="4521200" cy="338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1" name="Rectangle 3">
            <a:extLst>
              <a:ext uri="{FF2B5EF4-FFF2-40B4-BE49-F238E27FC236}">
                <a16:creationId xmlns:a16="http://schemas.microsoft.com/office/drawing/2014/main" id="{C173A2EB-DB49-4617-9764-33EC5AC4DA0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l-SI" altLang="sl-SI" dirty="0"/>
              <a:t>Vzorce stehtamo</a:t>
            </a:r>
            <a:endParaRPr lang="en-US" altLang="sl-SI" dirty="0"/>
          </a:p>
          <a:p>
            <a:endParaRPr lang="en-GB" altLang="sl-SI" dirty="0"/>
          </a:p>
          <a:p>
            <a:r>
              <a:rPr lang="sl-SI" altLang="sl-SI" dirty="0"/>
              <a:t>Posušimo na</a:t>
            </a:r>
            <a:r>
              <a:rPr lang="en-GB" altLang="sl-SI" dirty="0"/>
              <a:t> 105</a:t>
            </a:r>
            <a:r>
              <a:rPr lang="en-GB" altLang="sl-SI" dirty="0">
                <a:sym typeface="Symbol" panose="05050102010706020507" pitchFamily="18" charset="2"/>
              </a:rPr>
              <a:t></a:t>
            </a:r>
            <a:r>
              <a:rPr lang="en-GB" altLang="sl-SI" dirty="0"/>
              <a:t>C </a:t>
            </a:r>
            <a:r>
              <a:rPr lang="sl-SI" altLang="sl-SI" dirty="0"/>
              <a:t>za</a:t>
            </a:r>
            <a:r>
              <a:rPr lang="en-GB" altLang="sl-SI" dirty="0"/>
              <a:t> 48 </a:t>
            </a:r>
            <a:r>
              <a:rPr lang="sl-SI" altLang="sl-SI" dirty="0"/>
              <a:t>ur</a:t>
            </a:r>
            <a:endParaRPr lang="en-GB" altLang="sl-SI" dirty="0"/>
          </a:p>
          <a:p>
            <a:r>
              <a:rPr lang="sl-SI" altLang="sl-SI" dirty="0"/>
              <a:t>Nato na </a:t>
            </a:r>
            <a:r>
              <a:rPr lang="en-GB" altLang="sl-SI" dirty="0"/>
              <a:t>70</a:t>
            </a:r>
            <a:r>
              <a:rPr lang="en-GB" altLang="sl-SI" dirty="0">
                <a:sym typeface="Symbol" panose="05050102010706020507" pitchFamily="18" charset="2"/>
              </a:rPr>
              <a:t></a:t>
            </a:r>
            <a:r>
              <a:rPr lang="en-GB" altLang="sl-SI" dirty="0"/>
              <a:t>C </a:t>
            </a:r>
            <a:r>
              <a:rPr lang="sl-SI" altLang="sl-SI" dirty="0"/>
              <a:t>za 24 ur</a:t>
            </a:r>
          </a:p>
          <a:p>
            <a:endParaRPr lang="sl-SI" altLang="sl-SI" dirty="0"/>
          </a:p>
          <a:p>
            <a:r>
              <a:rPr lang="sl-SI" altLang="sl-SI" dirty="0">
                <a:sym typeface="Wingdings" panose="05000000000000000000" pitchFamily="2" charset="2"/>
              </a:rPr>
              <a:t>Ponovno stehtamo in določi se količina vode ter gostota tal</a:t>
            </a:r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1844277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>
            <a:extLst>
              <a:ext uri="{FF2B5EF4-FFF2-40B4-BE49-F238E27FC236}">
                <a16:creationId xmlns:a16="http://schemas.microsoft.com/office/drawing/2014/main" id="{EBE31B81-753C-4D5C-9B77-EB10384FB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Obdelava vzorcev tal</a:t>
            </a:r>
          </a:p>
        </p:txBody>
      </p:sp>
      <p:graphicFrame>
        <p:nvGraphicFramePr>
          <p:cNvPr id="104465" name="Object 17">
            <a:extLst>
              <a:ext uri="{FF2B5EF4-FFF2-40B4-BE49-F238E27FC236}">
                <a16:creationId xmlns:a16="http://schemas.microsoft.com/office/drawing/2014/main" id="{2156EC4E-7098-44BD-85F3-53C8831B9952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/>
          </p:nvPr>
        </p:nvGraphicFramePr>
        <p:xfrm>
          <a:off x="830263" y="1484662"/>
          <a:ext cx="4536682" cy="255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Document" r:id="rId3" imgW="3821400" imgH="2148840" progId="Word.Document.8">
                  <p:embed/>
                </p:oleObj>
              </mc:Choice>
              <mc:Fallback>
                <p:oleObj name="Document" r:id="rId3" imgW="3821400" imgH="2148840" progId="Word.Document.8">
                  <p:embed/>
                  <p:pic>
                    <p:nvPicPr>
                      <p:cNvPr id="104465" name="Object 17">
                        <a:extLst>
                          <a:ext uri="{FF2B5EF4-FFF2-40B4-BE49-F238E27FC236}">
                            <a16:creationId xmlns:a16="http://schemas.microsoft.com/office/drawing/2014/main" id="{2156EC4E-7098-44BD-85F3-53C8831B99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63" y="1484662"/>
                        <a:ext cx="4536682" cy="2552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464" name="Object 16">
            <a:extLst>
              <a:ext uri="{FF2B5EF4-FFF2-40B4-BE49-F238E27FC236}">
                <a16:creationId xmlns:a16="http://schemas.microsoft.com/office/drawing/2014/main" id="{36C12FD2-F937-4CE2-BB09-545FE2AF024B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830262" y="4334257"/>
          <a:ext cx="4577093" cy="2144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Document" r:id="rId5" imgW="4380840" imgH="2053080" progId="Word.Document.8">
                  <p:embed/>
                </p:oleObj>
              </mc:Choice>
              <mc:Fallback>
                <p:oleObj name="Document" r:id="rId5" imgW="4380840" imgH="2053080" progId="Word.Document.8">
                  <p:embed/>
                  <p:pic>
                    <p:nvPicPr>
                      <p:cNvPr id="104464" name="Object 16">
                        <a:extLst>
                          <a:ext uri="{FF2B5EF4-FFF2-40B4-BE49-F238E27FC236}">
                            <a16:creationId xmlns:a16="http://schemas.microsoft.com/office/drawing/2014/main" id="{36C12FD2-F937-4CE2-BB09-545FE2AF02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62" y="4334257"/>
                        <a:ext cx="4577093" cy="2144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55" name="Rectangle 7">
            <a:extLst>
              <a:ext uri="{FF2B5EF4-FFF2-40B4-BE49-F238E27FC236}">
                <a16:creationId xmlns:a16="http://schemas.microsoft.com/office/drawing/2014/main" id="{4DFED111-9C0A-4332-B1AA-4AAE5F604615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sl-SI" altLang="sl-SI">
                <a:sym typeface="Wingdings" panose="05000000000000000000" pitchFamily="2" charset="2"/>
              </a:rPr>
              <a:t>Tla ročno razdrobimo</a:t>
            </a:r>
          </a:p>
          <a:p>
            <a:r>
              <a:rPr lang="sl-SI" altLang="sl-SI">
                <a:sym typeface="Wingdings" panose="05000000000000000000" pitchFamily="2" charset="2"/>
              </a:rPr>
              <a:t>Večji peščeni delci in korenine se odstranijo ter stehtajo in označijo</a:t>
            </a:r>
          </a:p>
        </p:txBody>
      </p:sp>
    </p:spTree>
    <p:extLst>
      <p:ext uri="{BB962C8B-B14F-4D97-AF65-F5344CB8AC3E}">
        <p14:creationId xmlns:p14="http://schemas.microsoft.com/office/powerpoint/2010/main" val="2397173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82" name="Rectangle 14">
            <a:extLst>
              <a:ext uri="{FF2B5EF4-FFF2-40B4-BE49-F238E27FC236}">
                <a16:creationId xmlns:a16="http://schemas.microsoft.com/office/drawing/2014/main" id="{FC2E4803-53A0-4946-85E9-FF328AA2D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Obdelava vzorcev tal</a:t>
            </a:r>
          </a:p>
        </p:txBody>
      </p:sp>
      <p:sp>
        <p:nvSpPr>
          <p:cNvPr id="2" name="Online Image Placeholder 1">
            <a:extLst>
              <a:ext uri="{FF2B5EF4-FFF2-40B4-BE49-F238E27FC236}">
                <a16:creationId xmlns:a16="http://schemas.microsoft.com/office/drawing/2014/main" id="{9BE5629D-BD37-43FE-95D7-51169B05F9E9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109578" name="Rectangle 10">
            <a:extLst>
              <a:ext uri="{FF2B5EF4-FFF2-40B4-BE49-F238E27FC236}">
                <a16:creationId xmlns:a16="http://schemas.microsoft.com/office/drawing/2014/main" id="{D2D888A7-4D40-4179-9F01-B9E78DEF4E7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97600" y="457199"/>
            <a:ext cx="5384800" cy="566896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l-SI" altLang="sl-SI" sz="2400" dirty="0">
                <a:sym typeface="Wingdings" panose="05000000000000000000" pitchFamily="2" charset="2"/>
              </a:rPr>
              <a:t>Sejanje vzorcev z 2 mm</a:t>
            </a:r>
            <a:r>
              <a:rPr lang="en-US" altLang="sl-SI" sz="2400" dirty="0">
                <a:sym typeface="Wingdings" panose="05000000000000000000" pitchFamily="2" charset="2"/>
              </a:rPr>
              <a:t> </a:t>
            </a:r>
            <a:r>
              <a:rPr lang="en-US" altLang="sl-SI" sz="2400" dirty="0" err="1">
                <a:sym typeface="Wingdings" panose="05000000000000000000" pitchFamily="2" charset="2"/>
              </a:rPr>
              <a:t>sitom</a:t>
            </a:r>
            <a:r>
              <a:rPr lang="en-US" altLang="sl-SI" sz="2400" dirty="0">
                <a:sym typeface="Wingdings" panose="05000000000000000000" pitchFamily="2" charset="2"/>
              </a:rPr>
              <a:t> </a:t>
            </a: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</a:pPr>
            <a:r>
              <a:rPr lang="sl-SI" altLang="sl-SI" sz="2400" dirty="0">
                <a:sym typeface="Wingdings" panose="05000000000000000000" pitchFamily="2" charset="2"/>
              </a:rPr>
              <a:t>Tehtanje frakcij &gt;2mm in &lt;2mm</a:t>
            </a:r>
          </a:p>
          <a:p>
            <a:pPr>
              <a:lnSpc>
                <a:spcPct val="80000"/>
              </a:lnSpc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</a:pPr>
            <a:r>
              <a:rPr lang="sl-SI" altLang="sl-SI" sz="2400" b="1" dirty="0">
                <a:sym typeface="Wingdings" panose="05000000000000000000" pitchFamily="2" charset="2"/>
              </a:rPr>
              <a:t>Material &lt;2mm </a:t>
            </a:r>
            <a:r>
              <a:rPr lang="sl-SI" altLang="sl-SI" sz="2400" dirty="0">
                <a:sym typeface="Wingdings" panose="05000000000000000000" pitchFamily="2" charset="2"/>
              </a:rPr>
              <a:t>se uporabi za </a:t>
            </a:r>
            <a:r>
              <a:rPr lang="sl-SI" altLang="sl-SI" sz="2400" b="1" dirty="0">
                <a:sym typeface="Wingdings" panose="05000000000000000000" pitchFamily="2" charset="2"/>
              </a:rPr>
              <a:t>analizo </a:t>
            </a:r>
            <a:r>
              <a:rPr lang="sl-SI" altLang="sl-SI" sz="2400" b="1" baseline="30000" dirty="0">
                <a:sym typeface="Wingdings" panose="05000000000000000000" pitchFamily="2" charset="2"/>
              </a:rPr>
              <a:t>137</a:t>
            </a:r>
            <a:r>
              <a:rPr lang="sl-SI" altLang="sl-SI" sz="2400" b="1" dirty="0">
                <a:sym typeface="Wingdings" panose="05000000000000000000" pitchFamily="2" charset="2"/>
              </a:rPr>
              <a:t>Cs aktivnosti gama </a:t>
            </a:r>
          </a:p>
          <a:p>
            <a:pPr>
              <a:lnSpc>
                <a:spcPct val="80000"/>
              </a:lnSpc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</a:pPr>
            <a:r>
              <a:rPr lang="sl-SI" altLang="sl-SI" sz="2400" dirty="0">
                <a:sym typeface="Wingdings" panose="05000000000000000000" pitchFamily="2" charset="2"/>
              </a:rPr>
              <a:t>Homogenost zagotovimo z ročnim drobljenjem po sušenju vzorcev ter sejanjem preko 2 mm sita</a:t>
            </a:r>
          </a:p>
          <a:p>
            <a:pPr>
              <a:lnSpc>
                <a:spcPct val="80000"/>
              </a:lnSpc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</a:pPr>
            <a:endParaRPr lang="en-GB" altLang="sl-SI" sz="2400" dirty="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</a:pPr>
            <a:endParaRPr lang="sl-SI" altLang="sl-SI" sz="2400" dirty="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</a:pPr>
            <a:r>
              <a:rPr lang="sl-SI" altLang="sl-SI" sz="2400" dirty="0"/>
              <a:t>M</a:t>
            </a:r>
            <a:r>
              <a:rPr lang="en-GB" altLang="sl-SI" sz="2400" dirty="0" err="1"/>
              <a:t>arinelli</a:t>
            </a:r>
            <a:r>
              <a:rPr lang="en-GB" altLang="sl-SI" sz="2400" dirty="0"/>
              <a:t> (1500 </a:t>
            </a:r>
            <a:r>
              <a:rPr lang="en-GB" altLang="sl-SI" sz="2400" dirty="0" err="1"/>
              <a:t>ali</a:t>
            </a:r>
            <a:r>
              <a:rPr lang="en-GB" altLang="sl-SI" sz="2400" dirty="0"/>
              <a:t> 500 ml)</a:t>
            </a:r>
            <a:r>
              <a:rPr lang="en-GB" altLang="sl-SI" sz="2400" b="1" dirty="0"/>
              <a:t> </a:t>
            </a:r>
          </a:p>
          <a:p>
            <a:pPr>
              <a:lnSpc>
                <a:spcPct val="80000"/>
              </a:lnSpc>
            </a:pPr>
            <a:r>
              <a:rPr lang="sl-SI" altLang="sl-SI" sz="2400" dirty="0">
                <a:sym typeface="Wingdings" panose="05000000000000000000" pitchFamily="2" charset="2"/>
              </a:rPr>
              <a:t>Meritve s spektrometrom gama </a:t>
            </a:r>
            <a:endParaRPr lang="en-GB" altLang="sl-SI" sz="2400" dirty="0"/>
          </a:p>
          <a:p>
            <a:pPr>
              <a:lnSpc>
                <a:spcPct val="80000"/>
              </a:lnSpc>
            </a:pPr>
            <a:endParaRPr lang="en-GB" altLang="sl-SI" sz="2400" dirty="0"/>
          </a:p>
          <a:p>
            <a:pPr>
              <a:lnSpc>
                <a:spcPct val="80000"/>
              </a:lnSpc>
            </a:pPr>
            <a:endParaRPr lang="sl-SI" altLang="sl-SI" sz="2400" dirty="0"/>
          </a:p>
        </p:txBody>
      </p:sp>
      <p:pic>
        <p:nvPicPr>
          <p:cNvPr id="109588" name="Picture 20" descr="SUC50580">
            <a:extLst>
              <a:ext uri="{FF2B5EF4-FFF2-40B4-BE49-F238E27FC236}">
                <a16:creationId xmlns:a16="http://schemas.microsoft.com/office/drawing/2014/main" id="{7612B104-F406-4102-B2BE-8884FAAB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792" y="3244412"/>
            <a:ext cx="1937449" cy="288175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89" name="Picture 21" descr="lionel 003">
            <a:extLst>
              <a:ext uri="{FF2B5EF4-FFF2-40B4-BE49-F238E27FC236}">
                <a16:creationId xmlns:a16="http://schemas.microsoft.com/office/drawing/2014/main" id="{A30BC07B-8777-42B1-BB63-2F1D6706D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3" t="16252" r="11740" b="19307"/>
          <a:stretch>
            <a:fillRect/>
          </a:stretch>
        </p:blipFill>
        <p:spPr bwMode="auto">
          <a:xfrm>
            <a:off x="609600" y="1600200"/>
            <a:ext cx="3441192" cy="331486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380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46E5A-423A-4FD6-9C9B-14C2E903D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804" y="277965"/>
            <a:ext cx="3557324" cy="2002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F94328-FFF2-47FB-BA42-3B2114B32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804" y="2830167"/>
            <a:ext cx="5503196" cy="402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0EDAB-71B7-4722-AF90-F53BC45C3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31" y="1506643"/>
            <a:ext cx="5603269" cy="50390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3AB8D1-E2B5-438F-841E-9659386CB219}"/>
              </a:ext>
            </a:extLst>
          </p:cNvPr>
          <p:cNvSpPr txBox="1"/>
          <p:nvPr/>
        </p:nvSpPr>
        <p:spPr>
          <a:xfrm>
            <a:off x="2975017" y="401216"/>
            <a:ext cx="3120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IAEA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Seibersdorf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sl-SI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50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8505FB-2AAD-430A-90A6-446ACB2BA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32" y="216724"/>
            <a:ext cx="4584589" cy="2749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BB189-C0E6-4B6D-8245-3B9065652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750" y="235013"/>
            <a:ext cx="4584589" cy="27312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434BA3-378E-4EFF-A0FA-0B4BABBF4861}"/>
              </a:ext>
            </a:extLst>
          </p:cNvPr>
          <p:cNvSpPr/>
          <p:nvPr/>
        </p:nvSpPr>
        <p:spPr>
          <a:xfrm>
            <a:off x="1433031" y="2037803"/>
            <a:ext cx="4391061" cy="6270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8965B7-CD62-4004-AB17-45E44B271E12}"/>
              </a:ext>
            </a:extLst>
          </p:cNvPr>
          <p:cNvSpPr txBox="1"/>
          <p:nvPr/>
        </p:nvSpPr>
        <p:spPr>
          <a:xfrm rot="16200000">
            <a:off x="427880" y="1684693"/>
            <a:ext cx="109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GLOBINA </a:t>
            </a:r>
            <a:endParaRPr lang="sl-SI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5DCB851-CDDA-4950-B685-7C58334E03B0}"/>
              </a:ext>
            </a:extLst>
          </p:cNvPr>
          <p:cNvSpPr/>
          <p:nvPr/>
        </p:nvSpPr>
        <p:spPr>
          <a:xfrm rot="16200000">
            <a:off x="216590" y="1671053"/>
            <a:ext cx="1976846" cy="13063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A5D223-54C9-483F-9E1A-027BC81B99E0}"/>
              </a:ext>
            </a:extLst>
          </p:cNvPr>
          <p:cNvSpPr/>
          <p:nvPr/>
        </p:nvSpPr>
        <p:spPr>
          <a:xfrm>
            <a:off x="7096513" y="2037802"/>
            <a:ext cx="4391061" cy="6270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EE4E56-AF6F-4B98-AE57-E3E92C448811}"/>
              </a:ext>
            </a:extLst>
          </p:cNvPr>
          <p:cNvSpPr/>
          <p:nvPr/>
        </p:nvSpPr>
        <p:spPr>
          <a:xfrm>
            <a:off x="1433031" y="1380302"/>
            <a:ext cx="4391061" cy="6270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A8EFB8-B5BC-482C-B8A3-1561C109040E}"/>
              </a:ext>
            </a:extLst>
          </p:cNvPr>
          <p:cNvSpPr/>
          <p:nvPr/>
        </p:nvSpPr>
        <p:spPr>
          <a:xfrm>
            <a:off x="7096512" y="1380301"/>
            <a:ext cx="4391061" cy="6270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F91D0C6-39DD-4FB4-AD09-7B818021F1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417353"/>
              </p:ext>
            </p:extLst>
          </p:nvPr>
        </p:nvGraphicFramePr>
        <p:xfrm>
          <a:off x="1524000" y="3153879"/>
          <a:ext cx="4572000" cy="2727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8B8F22B6-8B8D-4107-90FC-3B8E7EBF6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9750" y="3261675"/>
            <a:ext cx="4584589" cy="275563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C61B45-BED4-4CD2-9078-19E0DED07B8F}"/>
              </a:ext>
            </a:extLst>
          </p:cNvPr>
          <p:cNvSpPr/>
          <p:nvPr/>
        </p:nvSpPr>
        <p:spPr>
          <a:xfrm>
            <a:off x="1529795" y="4950821"/>
            <a:ext cx="4391061" cy="6270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961F95-0206-470A-AD4D-C001CFB1B431}"/>
              </a:ext>
            </a:extLst>
          </p:cNvPr>
          <p:cNvSpPr/>
          <p:nvPr/>
        </p:nvSpPr>
        <p:spPr>
          <a:xfrm>
            <a:off x="6999750" y="5050970"/>
            <a:ext cx="4391061" cy="6270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7BB1DCB-8AB9-4A7D-AFBE-50AF4173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870" y="5816691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Meritve</a:t>
            </a:r>
            <a:r>
              <a:rPr lang="en-US" b="1" dirty="0">
                <a:latin typeface="+mn-lt"/>
              </a:rPr>
              <a:t> za </a:t>
            </a:r>
            <a:r>
              <a:rPr lang="en-US" b="1" dirty="0" err="1">
                <a:latin typeface="+mn-lt"/>
              </a:rPr>
              <a:t>izbiro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referenčnega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mesta</a:t>
            </a:r>
            <a:endParaRPr lang="sl-SI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1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D10DA93-FB62-40D2-B78C-5E8EA665C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266" y="3237994"/>
            <a:ext cx="4584589" cy="277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E0168F-CA4B-4EC0-833A-B1D0FB735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094" y="218498"/>
            <a:ext cx="4584589" cy="27739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325642-E6D9-421C-B633-2F1015168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653" y="3237994"/>
            <a:ext cx="4584589" cy="2773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9EFE31-6AB5-4628-9974-433609E9C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654" y="218498"/>
            <a:ext cx="4584589" cy="2767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434BA3-378E-4EFF-A0FA-0B4BABBF4861}"/>
              </a:ext>
            </a:extLst>
          </p:cNvPr>
          <p:cNvSpPr/>
          <p:nvPr/>
        </p:nvSpPr>
        <p:spPr>
          <a:xfrm>
            <a:off x="1433031" y="2037803"/>
            <a:ext cx="4391061" cy="6270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8965B7-CD62-4004-AB17-45E44B271E12}"/>
              </a:ext>
            </a:extLst>
          </p:cNvPr>
          <p:cNvSpPr txBox="1"/>
          <p:nvPr/>
        </p:nvSpPr>
        <p:spPr>
          <a:xfrm rot="16200000">
            <a:off x="427880" y="1684693"/>
            <a:ext cx="109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GLOBINA </a:t>
            </a:r>
            <a:endParaRPr lang="sl-SI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5DCB851-CDDA-4950-B685-7C58334E03B0}"/>
              </a:ext>
            </a:extLst>
          </p:cNvPr>
          <p:cNvSpPr/>
          <p:nvPr/>
        </p:nvSpPr>
        <p:spPr>
          <a:xfrm rot="16200000">
            <a:off x="216590" y="1671053"/>
            <a:ext cx="1976846" cy="13063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A5D223-54C9-483F-9E1A-027BC81B99E0}"/>
              </a:ext>
            </a:extLst>
          </p:cNvPr>
          <p:cNvSpPr/>
          <p:nvPr/>
        </p:nvSpPr>
        <p:spPr>
          <a:xfrm>
            <a:off x="7096513" y="2037802"/>
            <a:ext cx="4391061" cy="6270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EE4E56-AF6F-4B98-AE57-E3E92C448811}"/>
              </a:ext>
            </a:extLst>
          </p:cNvPr>
          <p:cNvSpPr/>
          <p:nvPr/>
        </p:nvSpPr>
        <p:spPr>
          <a:xfrm>
            <a:off x="1433031" y="1380302"/>
            <a:ext cx="4391061" cy="6270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A8EFB8-B5BC-482C-B8A3-1561C109040E}"/>
              </a:ext>
            </a:extLst>
          </p:cNvPr>
          <p:cNvSpPr/>
          <p:nvPr/>
        </p:nvSpPr>
        <p:spPr>
          <a:xfrm>
            <a:off x="7096512" y="1380301"/>
            <a:ext cx="4391061" cy="6270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C61B45-BED4-4CD2-9078-19E0DED07B8F}"/>
              </a:ext>
            </a:extLst>
          </p:cNvPr>
          <p:cNvSpPr/>
          <p:nvPr/>
        </p:nvSpPr>
        <p:spPr>
          <a:xfrm>
            <a:off x="1367094" y="5018313"/>
            <a:ext cx="4391061" cy="6270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961F95-0206-470A-AD4D-C001CFB1B431}"/>
              </a:ext>
            </a:extLst>
          </p:cNvPr>
          <p:cNvSpPr/>
          <p:nvPr/>
        </p:nvSpPr>
        <p:spPr>
          <a:xfrm>
            <a:off x="7049783" y="5050970"/>
            <a:ext cx="4391061" cy="6270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7BB1DCB-8AB9-4A7D-AFBE-50AF4173B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870" y="5816691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+mn-lt"/>
              </a:rPr>
              <a:t>Meritve</a:t>
            </a:r>
            <a:r>
              <a:rPr lang="en-US" b="1" dirty="0">
                <a:latin typeface="+mn-lt"/>
              </a:rPr>
              <a:t> za </a:t>
            </a:r>
            <a:r>
              <a:rPr lang="en-US" b="1" dirty="0" err="1">
                <a:latin typeface="+mn-lt"/>
              </a:rPr>
              <a:t>izbiro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referenčnega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mesta</a:t>
            </a:r>
            <a:endParaRPr lang="sl-SI" b="1" dirty="0">
              <a:latin typeface="+mn-l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B2458C-51F7-4DE8-B53E-1E1579FBF4D5}"/>
              </a:ext>
            </a:extLst>
          </p:cNvPr>
          <p:cNvGrpSpPr/>
          <p:nvPr/>
        </p:nvGrpSpPr>
        <p:grpSpPr>
          <a:xfrm>
            <a:off x="3998773" y="1476076"/>
            <a:ext cx="7014723" cy="4254934"/>
            <a:chOff x="3998773" y="1476076"/>
            <a:chExt cx="7014723" cy="425493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8D89C-8410-4280-8BEA-B685520B9A37}"/>
                </a:ext>
              </a:extLst>
            </p:cNvPr>
            <p:cNvSpPr/>
            <p:nvPr/>
          </p:nvSpPr>
          <p:spPr>
            <a:xfrm>
              <a:off x="3998773" y="2178679"/>
              <a:ext cx="776156" cy="47002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6B50249-E33C-4B4E-B574-4703579C37E0}"/>
                </a:ext>
              </a:extLst>
            </p:cNvPr>
            <p:cNvSpPr/>
            <p:nvPr/>
          </p:nvSpPr>
          <p:spPr>
            <a:xfrm>
              <a:off x="10237340" y="5243515"/>
              <a:ext cx="776156" cy="48749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492712-6033-476A-AF61-ED08C3A709F4}"/>
                </a:ext>
              </a:extLst>
            </p:cNvPr>
            <p:cNvSpPr/>
            <p:nvPr/>
          </p:nvSpPr>
          <p:spPr>
            <a:xfrm>
              <a:off x="10048750" y="2146022"/>
              <a:ext cx="776156" cy="48749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FC354A4-C91E-4488-AB80-2040EC79F566}"/>
                </a:ext>
              </a:extLst>
            </p:cNvPr>
            <p:cNvSpPr/>
            <p:nvPr/>
          </p:nvSpPr>
          <p:spPr>
            <a:xfrm>
              <a:off x="9998923" y="1481993"/>
              <a:ext cx="776156" cy="48749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C5FDF58-4AFD-4991-963F-284A80CEDF71}"/>
                </a:ext>
              </a:extLst>
            </p:cNvPr>
            <p:cNvSpPr/>
            <p:nvPr/>
          </p:nvSpPr>
          <p:spPr>
            <a:xfrm>
              <a:off x="3998773" y="1476076"/>
              <a:ext cx="776156" cy="48749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8A813B6-D33B-4C61-901A-94E8738C4023}"/>
                </a:ext>
              </a:extLst>
            </p:cNvPr>
            <p:cNvSpPr/>
            <p:nvPr/>
          </p:nvSpPr>
          <p:spPr>
            <a:xfrm>
              <a:off x="4327447" y="5190492"/>
              <a:ext cx="776156" cy="48749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</p:spTree>
    <p:extLst>
      <p:ext uri="{BB962C8B-B14F-4D97-AF65-F5344CB8AC3E}">
        <p14:creationId xmlns:p14="http://schemas.microsoft.com/office/powerpoint/2010/main" val="30632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AD06-4332-40ED-BC3A-004FA3A9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Zaključki</a:t>
            </a:r>
            <a:r>
              <a:rPr lang="en-US" dirty="0"/>
              <a:t> 	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1E2C4-4E8A-4162-9D87-7DFB4AB02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Glede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depozit</a:t>
            </a:r>
            <a:r>
              <a:rPr lang="en-US" dirty="0"/>
              <a:t> RN </a:t>
            </a:r>
            <a:r>
              <a:rPr lang="en-US" dirty="0" err="1"/>
              <a:t>najustreznejše</a:t>
            </a:r>
            <a:r>
              <a:rPr lang="en-US" dirty="0"/>
              <a:t> </a:t>
            </a:r>
            <a:r>
              <a:rPr lang="en-US" dirty="0" err="1"/>
              <a:t>povodje</a:t>
            </a:r>
            <a:r>
              <a:rPr lang="en-US" dirty="0"/>
              <a:t> </a:t>
            </a:r>
            <a:r>
              <a:rPr lang="en-US" dirty="0" err="1"/>
              <a:t>reke</a:t>
            </a:r>
            <a:r>
              <a:rPr lang="en-US" dirty="0"/>
              <a:t> </a:t>
            </a:r>
            <a:r>
              <a:rPr lang="en-US" dirty="0" err="1"/>
              <a:t>Vipave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Referenčno</a:t>
            </a:r>
            <a:r>
              <a:rPr lang="en-US" dirty="0"/>
              <a:t> mesto </a:t>
            </a:r>
            <a:r>
              <a:rPr lang="en-US" dirty="0" err="1"/>
              <a:t>težko</a:t>
            </a:r>
            <a:r>
              <a:rPr lang="en-US" dirty="0"/>
              <a:t> </a:t>
            </a:r>
            <a:r>
              <a:rPr lang="en-US" dirty="0" err="1"/>
              <a:t>določljivo</a:t>
            </a:r>
            <a:r>
              <a:rPr lang="en-US" dirty="0"/>
              <a:t> – </a:t>
            </a:r>
            <a:r>
              <a:rPr lang="en-US" dirty="0" err="1"/>
              <a:t>ekstenzivne</a:t>
            </a:r>
            <a:r>
              <a:rPr lang="en-US" dirty="0"/>
              <a:t> </a:t>
            </a:r>
            <a:r>
              <a:rPr lang="en-US" dirty="0" err="1"/>
              <a:t>površine</a:t>
            </a:r>
            <a:r>
              <a:rPr lang="en-US" dirty="0"/>
              <a:t> </a:t>
            </a:r>
            <a:r>
              <a:rPr lang="en-US" dirty="0" err="1"/>
              <a:t>brez</a:t>
            </a:r>
            <a:r>
              <a:rPr lang="en-US" dirty="0"/>
              <a:t> </a:t>
            </a:r>
            <a:r>
              <a:rPr lang="en-US" dirty="0" err="1"/>
              <a:t>posegov</a:t>
            </a:r>
            <a:r>
              <a:rPr lang="en-US" dirty="0"/>
              <a:t> v </a:t>
            </a:r>
            <a:r>
              <a:rPr lang="en-US" dirty="0" err="1"/>
              <a:t>tla</a:t>
            </a:r>
            <a:r>
              <a:rPr lang="en-US" dirty="0"/>
              <a:t> </a:t>
            </a:r>
            <a:r>
              <a:rPr lang="en-US" dirty="0" err="1"/>
              <a:t>znotraj</a:t>
            </a:r>
            <a:r>
              <a:rPr lang="en-US" dirty="0"/>
              <a:t> </a:t>
            </a:r>
            <a:r>
              <a:rPr lang="en-US" dirty="0" err="1"/>
              <a:t>poplavnih</a:t>
            </a:r>
            <a:r>
              <a:rPr lang="en-US" dirty="0"/>
              <a:t> </a:t>
            </a:r>
            <a:r>
              <a:rPr lang="en-US" dirty="0" err="1"/>
              <a:t>območij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Močna</a:t>
            </a:r>
            <a:r>
              <a:rPr lang="en-US" dirty="0"/>
              <a:t> </a:t>
            </a:r>
            <a:r>
              <a:rPr lang="en-US" dirty="0" err="1"/>
              <a:t>prisotnost</a:t>
            </a:r>
            <a:r>
              <a:rPr lang="en-US" dirty="0"/>
              <a:t> </a:t>
            </a:r>
            <a:r>
              <a:rPr lang="en-US" dirty="0" err="1"/>
              <a:t>vetrne</a:t>
            </a:r>
            <a:r>
              <a:rPr lang="en-US" dirty="0"/>
              <a:t> </a:t>
            </a:r>
            <a:r>
              <a:rPr lang="en-US" dirty="0" err="1"/>
              <a:t>erozije</a:t>
            </a:r>
            <a:r>
              <a:rPr lang="en-US" dirty="0"/>
              <a:t>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68011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>
            <a:extLst>
              <a:ext uri="{FF2B5EF4-FFF2-40B4-BE49-F238E27FC236}">
                <a16:creationId xmlns:a16="http://schemas.microsoft.com/office/drawing/2014/main" id="{39C2A72D-5298-4FB1-B045-B902E2B00E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493432"/>
              </p:ext>
            </p:extLst>
          </p:nvPr>
        </p:nvGraphicFramePr>
        <p:xfrm>
          <a:off x="5553051" y="133967"/>
          <a:ext cx="4743449" cy="6389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4" imgW="5700839" imgH="7684556" progId="Word.Document.8">
                  <p:embed/>
                </p:oleObj>
              </mc:Choice>
              <mc:Fallback>
                <p:oleObj name="Document" r:id="rId4" imgW="5700839" imgH="7684556" progId="Word.Document.8">
                  <p:embed/>
                  <p:pic>
                    <p:nvPicPr>
                      <p:cNvPr id="28674" name="Object 2">
                        <a:extLst>
                          <a:ext uri="{FF2B5EF4-FFF2-40B4-BE49-F238E27FC236}">
                            <a16:creationId xmlns:a16="http://schemas.microsoft.com/office/drawing/2014/main" id="{39C2A72D-5298-4FB1-B045-B902E2B00E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 l="3174" t="3462" r="7690" b="9262"/>
                      <a:stretch>
                        <a:fillRect/>
                      </a:stretch>
                    </p:blipFill>
                    <p:spPr bwMode="auto">
                      <a:xfrm>
                        <a:off x="5553051" y="133967"/>
                        <a:ext cx="4743449" cy="638921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Rectangle 3">
            <a:extLst>
              <a:ext uri="{FF2B5EF4-FFF2-40B4-BE49-F238E27FC236}">
                <a16:creationId xmlns:a16="http://schemas.microsoft.com/office/drawing/2014/main" id="{894E2CBC-5CDA-4B9F-8938-68D075680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3243" y="507999"/>
            <a:ext cx="4252022" cy="4390571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vert="horz" lIns="92075" tIns="46038" rIns="92075" bIns="46038" rtlCol="0" anchor="ctr">
            <a:normAutofit/>
          </a:bodyPr>
          <a:lstStyle/>
          <a:p>
            <a:pPr algn="r"/>
            <a:r>
              <a:rPr lang="en-US" altLang="sl-SI" sz="4000" b="1" dirty="0" err="1">
                <a:latin typeface="+mn-lt"/>
              </a:rPr>
              <a:t>Sledenje</a:t>
            </a:r>
            <a:r>
              <a:rPr lang="en-US" altLang="sl-SI" sz="4000" b="1" dirty="0">
                <a:latin typeface="+mn-lt"/>
              </a:rPr>
              <a:t> </a:t>
            </a:r>
            <a:r>
              <a:rPr lang="en-US" altLang="sl-SI" sz="4000" b="1" dirty="0" err="1">
                <a:latin typeface="+mn-lt"/>
              </a:rPr>
              <a:t>erozijskim</a:t>
            </a:r>
            <a:r>
              <a:rPr lang="en-US" altLang="sl-SI" sz="4000" b="1" dirty="0">
                <a:latin typeface="+mn-lt"/>
              </a:rPr>
              <a:t> </a:t>
            </a:r>
            <a:r>
              <a:rPr lang="en-US" altLang="sl-SI" sz="4000" b="1" dirty="0" err="1">
                <a:latin typeface="+mn-lt"/>
              </a:rPr>
              <a:t>procesom</a:t>
            </a:r>
            <a:r>
              <a:rPr lang="en-US" altLang="sl-SI" sz="4000" b="1" dirty="0">
                <a:latin typeface="+mn-lt"/>
              </a:rPr>
              <a:t> </a:t>
            </a:r>
            <a:br>
              <a:rPr lang="en-US" altLang="sl-SI" sz="4000" b="1" dirty="0">
                <a:latin typeface="+mn-lt"/>
              </a:rPr>
            </a:br>
            <a:br>
              <a:rPr lang="en-US" altLang="sl-SI" sz="4000" b="1" dirty="0">
                <a:latin typeface="+mn-lt"/>
              </a:rPr>
            </a:br>
            <a:r>
              <a:rPr lang="sl-SI" altLang="sl-SI" sz="4000" b="1" dirty="0">
                <a:latin typeface="+mn-lt"/>
              </a:rPr>
              <a:t>Princip metode </a:t>
            </a:r>
            <a:r>
              <a:rPr lang="en-US" altLang="sl-SI" sz="4000" b="1" dirty="0" err="1">
                <a:latin typeface="+mn-lt"/>
              </a:rPr>
              <a:t>radionuklidov</a:t>
            </a:r>
            <a:r>
              <a:rPr lang="en-US" altLang="sl-SI" sz="4000" b="1" dirty="0">
                <a:latin typeface="+mn-lt"/>
              </a:rPr>
              <a:t>   </a:t>
            </a:r>
            <a:br>
              <a:rPr lang="en-US" altLang="sl-SI" sz="4000" b="1" dirty="0">
                <a:latin typeface="+mn-lt"/>
              </a:rPr>
            </a:br>
            <a:r>
              <a:rPr lang="en-US" altLang="sl-SI" sz="4000" dirty="0">
                <a:latin typeface="+mn-lt"/>
              </a:rPr>
              <a:t>(</a:t>
            </a:r>
            <a:r>
              <a:rPr lang="en-US" altLang="sl-SI" sz="4000" dirty="0" err="1">
                <a:latin typeface="+mn-lt"/>
              </a:rPr>
              <a:t>na</a:t>
            </a:r>
            <a:r>
              <a:rPr lang="en-US" altLang="sl-SI" sz="4000" dirty="0">
                <a:latin typeface="+mn-lt"/>
              </a:rPr>
              <a:t> primer </a:t>
            </a:r>
            <a:r>
              <a:rPr lang="fr-CA" altLang="sl-SI" sz="4000" baseline="30000" dirty="0">
                <a:latin typeface="+mn-lt"/>
              </a:rPr>
              <a:t>137</a:t>
            </a:r>
            <a:r>
              <a:rPr lang="fr-CA" altLang="sl-SI" sz="4000" dirty="0">
                <a:latin typeface="+mn-lt"/>
              </a:rPr>
              <a:t>Cs)</a:t>
            </a:r>
            <a:endParaRPr lang="en-US" altLang="sl-SI" dirty="0">
              <a:latin typeface="+mn-lt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CCDE7103-8FDE-473B-8032-067BB7FFD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313" y="6039531"/>
            <a:ext cx="1900238" cy="31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lnSpc>
                <a:spcPct val="130000"/>
              </a:lnSpc>
              <a:spcBef>
                <a:spcPct val="50000"/>
              </a:spcBef>
            </a:pPr>
            <a:r>
              <a:rPr lang="en-GB" altLang="sl-SI" sz="1200" dirty="0"/>
              <a:t>Mabit </a:t>
            </a:r>
            <a:r>
              <a:rPr lang="sl-SI" altLang="sl-SI" sz="1200" dirty="0"/>
              <a:t>in</a:t>
            </a:r>
            <a:r>
              <a:rPr lang="en-GB" altLang="sl-SI" sz="1200" dirty="0"/>
              <a:t> Bernard, 2005</a:t>
            </a:r>
            <a:endParaRPr lang="en-GB" altLang="sl-SI" sz="1900" b="1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A6653E-6EB9-4F40-AEF4-093E86C87EE8}"/>
              </a:ext>
            </a:extLst>
          </p:cNvPr>
          <p:cNvSpPr txBox="1"/>
          <p:nvPr/>
        </p:nvSpPr>
        <p:spPr>
          <a:xfrm>
            <a:off x="10380647" y="2056953"/>
            <a:ext cx="148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Majhna</a:t>
            </a:r>
            <a:r>
              <a:rPr lang="en-US" b="1" dirty="0">
                <a:solidFill>
                  <a:srgbClr val="C00000"/>
                </a:solidFill>
              </a:rPr>
              <a:t>  </a:t>
            </a:r>
            <a:r>
              <a:rPr lang="en-US" b="1" dirty="0" err="1">
                <a:solidFill>
                  <a:srgbClr val="C00000"/>
                </a:solidFill>
              </a:rPr>
              <a:t>mobilnost</a:t>
            </a:r>
            <a:endParaRPr lang="sl-SI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FC6DA5-04EC-4990-9C8A-EB263A365CAA}"/>
              </a:ext>
            </a:extLst>
          </p:cNvPr>
          <p:cNvSpPr txBox="1"/>
          <p:nvPr/>
        </p:nvSpPr>
        <p:spPr>
          <a:xfrm>
            <a:off x="10380646" y="641811"/>
            <a:ext cx="148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Enakomerna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porazdelitev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endParaRPr lang="sl-SI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26030E-E400-49CB-9990-58DCEFB4C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241" y="3349003"/>
            <a:ext cx="998307" cy="264436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C07F5C6-F00A-4B9C-A832-5A714539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137</a:t>
            </a:r>
            <a:r>
              <a:rPr lang="en-US" dirty="0"/>
              <a:t>Cs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sledilo</a:t>
            </a:r>
            <a:endParaRPr lang="sl-SI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8C8DC9-EFB4-40D9-81EB-BD26ED0E4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Viri</a:t>
            </a:r>
            <a:r>
              <a:rPr lang="en-US" dirty="0"/>
              <a:t> RN – </a:t>
            </a:r>
            <a:r>
              <a:rPr lang="en-US" dirty="0" err="1"/>
              <a:t>jedrski</a:t>
            </a:r>
            <a:r>
              <a:rPr lang="en-US" dirty="0"/>
              <a:t> </a:t>
            </a:r>
            <a:r>
              <a:rPr lang="en-US" dirty="0" err="1"/>
              <a:t>poskusi</a:t>
            </a:r>
            <a:r>
              <a:rPr lang="en-US" dirty="0"/>
              <a:t>, </a:t>
            </a:r>
            <a:r>
              <a:rPr lang="en-US" dirty="0" err="1"/>
              <a:t>nesreča</a:t>
            </a:r>
            <a:r>
              <a:rPr lang="en-US" dirty="0"/>
              <a:t> </a:t>
            </a:r>
            <a:r>
              <a:rPr lang="en-US" dirty="0" err="1"/>
              <a:t>Černobil</a:t>
            </a:r>
            <a:r>
              <a:rPr lang="en-US" dirty="0"/>
              <a:t> 1986</a:t>
            </a:r>
            <a:endParaRPr lang="sl-SI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ECD1DA-26E0-4537-8DF9-A1F754A94E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15387" y="2505075"/>
            <a:ext cx="5006589" cy="368458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FBA988-A75D-49FB-B5D0-35B0EC8EF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8226"/>
            <a:ext cx="5183188" cy="997551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Vremenske</a:t>
            </a:r>
            <a:r>
              <a:rPr lang="en-US" dirty="0"/>
              <a:t> </a:t>
            </a:r>
            <a:r>
              <a:rPr lang="en-US" dirty="0" err="1"/>
              <a:t>razmere</a:t>
            </a:r>
            <a:r>
              <a:rPr lang="en-US" dirty="0"/>
              <a:t> </a:t>
            </a:r>
            <a:r>
              <a:rPr lang="en-US" dirty="0" err="1"/>
              <a:t>ustvarile</a:t>
            </a:r>
            <a:r>
              <a:rPr lang="en-US" dirty="0"/>
              <a:t> </a:t>
            </a:r>
            <a:r>
              <a:rPr lang="en-US" dirty="0" err="1"/>
              <a:t>pogoje</a:t>
            </a:r>
            <a:r>
              <a:rPr lang="en-US" dirty="0"/>
              <a:t> za </a:t>
            </a:r>
            <a:r>
              <a:rPr lang="en-US" dirty="0" err="1"/>
              <a:t>depozit</a:t>
            </a:r>
            <a:r>
              <a:rPr lang="en-US" dirty="0"/>
              <a:t> </a:t>
            </a:r>
            <a:r>
              <a:rPr lang="en-US" baseline="30000" dirty="0"/>
              <a:t>137</a:t>
            </a:r>
            <a:r>
              <a:rPr lang="en-US" dirty="0"/>
              <a:t>Cs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srednjo</a:t>
            </a:r>
            <a:r>
              <a:rPr lang="en-US" dirty="0"/>
              <a:t> </a:t>
            </a:r>
            <a:r>
              <a:rPr lang="en-US" dirty="0" err="1"/>
              <a:t>Evropo</a:t>
            </a:r>
            <a:r>
              <a:rPr lang="en-US" dirty="0"/>
              <a:t> in S </a:t>
            </a:r>
            <a:r>
              <a:rPr lang="en-US" dirty="0" err="1"/>
              <a:t>Sredozemljem</a:t>
            </a:r>
            <a:r>
              <a:rPr lang="en-US" dirty="0"/>
              <a:t> </a:t>
            </a:r>
            <a:endParaRPr lang="sl-SI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CA5F697-EDAB-4CF9-9144-1FAF41F033B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69048A-5431-44E1-A6AC-E2BDB1C32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497904"/>
            <a:ext cx="4225041" cy="2691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D08A6D-77AD-4DB5-9C35-4D4F70A94C96}"/>
              </a:ext>
            </a:extLst>
          </p:cNvPr>
          <p:cNvSpPr txBox="1"/>
          <p:nvPr/>
        </p:nvSpPr>
        <p:spPr>
          <a:xfrm>
            <a:off x="0" y="6492875"/>
            <a:ext cx="1186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/>
              <a:t>Becquerel</a:t>
            </a:r>
            <a:r>
              <a:rPr lang="sl-SI" dirty="0"/>
              <a:t> (Bq) je mednarodna enota za radioaktivnost in je enaka enemu razpadu jedra na</a:t>
            </a:r>
            <a:r>
              <a:rPr lang="en-US" dirty="0"/>
              <a:t> </a:t>
            </a:r>
            <a:r>
              <a:rPr lang="sl-SI" dirty="0"/>
              <a:t>sekundo.</a:t>
            </a:r>
          </a:p>
        </p:txBody>
      </p:sp>
    </p:spTree>
    <p:extLst>
      <p:ext uri="{BB962C8B-B14F-4D97-AF65-F5344CB8AC3E}">
        <p14:creationId xmlns:p14="http://schemas.microsoft.com/office/powerpoint/2010/main" val="3071817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A83C69-D0BA-456C-B55C-4116EEFEF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4996" y="79513"/>
            <a:ext cx="10377004" cy="6118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FA250-8445-4872-A06B-7B21B3A5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baseline="30000" dirty="0"/>
              <a:t>137</a:t>
            </a:r>
            <a:r>
              <a:rPr lang="en-US" b="1" dirty="0"/>
              <a:t>Cs </a:t>
            </a:r>
            <a:r>
              <a:rPr lang="en-US" b="1" dirty="0" err="1"/>
              <a:t>depozit</a:t>
            </a:r>
            <a:endParaRPr lang="sl-SI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3C4CCD-5CDA-43B8-9384-44A7EC087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6155787"/>
            <a:ext cx="11847444" cy="839856"/>
          </a:xfrm>
        </p:spPr>
        <p:txBody>
          <a:bodyPr>
            <a:normAutofit/>
          </a:bodyPr>
          <a:lstStyle/>
          <a:p>
            <a:r>
              <a:rPr lang="sl-SI" sz="2000" dirty="0"/>
              <a:t>Regionalna porazdelitev kontaminacije tal s </a:t>
            </a:r>
            <a:r>
              <a:rPr lang="sl-SI" sz="2000" baseline="30000" dirty="0"/>
              <a:t>137</a:t>
            </a:r>
            <a:r>
              <a:rPr lang="sl-SI" sz="2000" dirty="0"/>
              <a:t>Cs neposredno po černobilski nesreči (1986) – na osnovi</a:t>
            </a:r>
            <a:r>
              <a:rPr lang="en-US" sz="2000" dirty="0"/>
              <a:t> </a:t>
            </a:r>
            <a:r>
              <a:rPr lang="sl-SI" sz="2000" dirty="0" err="1"/>
              <a:t>gamaspektrometrične</a:t>
            </a:r>
            <a:r>
              <a:rPr lang="sl-SI" sz="2000" dirty="0"/>
              <a:t> analize vzorcev</a:t>
            </a:r>
            <a:r>
              <a:rPr lang="en-US" sz="2000" dirty="0"/>
              <a:t>, </a:t>
            </a:r>
            <a:r>
              <a:rPr lang="en-US" sz="2000" dirty="0" err="1"/>
              <a:t>Poročilo</a:t>
            </a:r>
            <a:r>
              <a:rPr lang="en-US" sz="2000" dirty="0"/>
              <a:t> o </a:t>
            </a:r>
            <a:r>
              <a:rPr lang="en-US" sz="2000" dirty="0" err="1"/>
              <a:t>stanju</a:t>
            </a:r>
            <a:r>
              <a:rPr lang="en-US" sz="2000" dirty="0"/>
              <a:t> v </a:t>
            </a:r>
            <a:r>
              <a:rPr lang="en-US" sz="2000" dirty="0" err="1"/>
              <a:t>okolju</a:t>
            </a:r>
            <a:r>
              <a:rPr lang="en-US" sz="2000" dirty="0"/>
              <a:t>, ARSO, 2005 (</a:t>
            </a:r>
            <a:r>
              <a:rPr lang="en-US" sz="2000" dirty="0" err="1"/>
              <a:t>poglavje</a:t>
            </a:r>
            <a:r>
              <a:rPr lang="en-US" sz="2000" dirty="0"/>
              <a:t> 2.9)</a:t>
            </a:r>
            <a:endParaRPr lang="sl-SI" sz="2000" dirty="0"/>
          </a:p>
          <a:p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360052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5C7A3-1CC5-4F0F-BF7A-10DDD740D37C}"/>
              </a:ext>
            </a:extLst>
          </p:cNvPr>
          <p:cNvSpPr txBox="1"/>
          <p:nvPr/>
        </p:nvSpPr>
        <p:spPr>
          <a:xfrm>
            <a:off x="699713" y="248038"/>
            <a:ext cx="7063721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4000" kern="12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Povodja</a:t>
            </a:r>
            <a:r>
              <a:rPr lang="en-US" sz="4000" kern="12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Cevotak</a:t>
            </a:r>
            <a:r>
              <a:rPr lang="en-US" sz="4000" kern="12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AB873B8-05A9-4CDF-B2BB-2A641DC69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0" y="1567667"/>
            <a:ext cx="7478703" cy="5287735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8B93855-FB3E-4219-AE13-49F889AE0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32" y="1685924"/>
            <a:ext cx="3457918" cy="48907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A6DB7F-D0BF-4891-B47E-7119F5AABFBE}"/>
              </a:ext>
            </a:extLst>
          </p:cNvPr>
          <p:cNvSpPr/>
          <p:nvPr/>
        </p:nvSpPr>
        <p:spPr>
          <a:xfrm>
            <a:off x="8128856" y="1685924"/>
            <a:ext cx="3806982" cy="5026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Najbolj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ustrezno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povodje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reke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Vipave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endParaRPr lang="sl-SI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99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53FD5B-69C9-441A-AFC5-AE289D150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411" y="665380"/>
            <a:ext cx="6313023" cy="60542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73745F-FE05-4B0B-884B-F59AD9CEB0AB}"/>
              </a:ext>
            </a:extLst>
          </p:cNvPr>
          <p:cNvSpPr txBox="1"/>
          <p:nvPr/>
        </p:nvSpPr>
        <p:spPr>
          <a:xfrm>
            <a:off x="1181780" y="1992554"/>
            <a:ext cx="231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Ekstenzivni</a:t>
            </a:r>
            <a:r>
              <a:rPr lang="en-US" dirty="0"/>
              <a:t> </a:t>
            </a:r>
            <a:r>
              <a:rPr lang="en-US" dirty="0" err="1"/>
              <a:t>sadovnjaki</a:t>
            </a:r>
            <a:r>
              <a:rPr lang="en-US" dirty="0"/>
              <a:t> </a:t>
            </a:r>
            <a:endParaRPr lang="sl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B00A2-AB40-4968-90D7-FD4DAFC0A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51" y="2632984"/>
            <a:ext cx="586791" cy="662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C6ADBD-8FC3-4572-BDE1-03052E3BE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77" y="2044712"/>
            <a:ext cx="556308" cy="281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41EF9E-3160-4BEA-83EA-DA560957898A}"/>
              </a:ext>
            </a:extLst>
          </p:cNvPr>
          <p:cNvSpPr txBox="1"/>
          <p:nvPr/>
        </p:nvSpPr>
        <p:spPr>
          <a:xfrm>
            <a:off x="1196685" y="2624510"/>
            <a:ext cx="2574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Ohranitvena</a:t>
            </a:r>
            <a:r>
              <a:rPr lang="en-US" dirty="0"/>
              <a:t> </a:t>
            </a:r>
            <a:r>
              <a:rPr lang="en-US" dirty="0" err="1"/>
              <a:t>obdelava</a:t>
            </a:r>
            <a:endParaRPr lang="en-US" dirty="0"/>
          </a:p>
          <a:p>
            <a:r>
              <a:rPr lang="en-US" dirty="0" err="1"/>
              <a:t>Konvencionalna</a:t>
            </a:r>
            <a:r>
              <a:rPr lang="en-US" dirty="0"/>
              <a:t> </a:t>
            </a:r>
            <a:r>
              <a:rPr lang="en-US" dirty="0" err="1"/>
              <a:t>obdelava</a:t>
            </a:r>
            <a:endParaRPr lang="sl-S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F5768D-6619-4C3F-9B89-E14E8A771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61" y="4599104"/>
            <a:ext cx="3341250" cy="213247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B19951F-42DF-4E5A-A0CF-CE3819C2A972}"/>
              </a:ext>
            </a:extLst>
          </p:cNvPr>
          <p:cNvSpPr/>
          <p:nvPr/>
        </p:nvSpPr>
        <p:spPr>
          <a:xfrm>
            <a:off x="923719" y="5764533"/>
            <a:ext cx="951746" cy="5030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22DB31-4928-46B2-8BFB-41AB633D9DD5}"/>
              </a:ext>
            </a:extLst>
          </p:cNvPr>
          <p:cNvSpPr/>
          <p:nvPr/>
        </p:nvSpPr>
        <p:spPr>
          <a:xfrm>
            <a:off x="4973611" y="5166803"/>
            <a:ext cx="951746" cy="5030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7AE64B-B561-40CC-9AE1-A74BC1DA2461}"/>
              </a:ext>
            </a:extLst>
          </p:cNvPr>
          <p:cNvSpPr txBox="1"/>
          <p:nvPr/>
        </p:nvSpPr>
        <p:spPr>
          <a:xfrm>
            <a:off x="1223558" y="3309317"/>
            <a:ext cx="235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Izbrana</a:t>
            </a:r>
            <a:r>
              <a:rPr lang="en-US" dirty="0"/>
              <a:t> </a:t>
            </a:r>
            <a:r>
              <a:rPr lang="en-US" dirty="0" err="1"/>
              <a:t>referenčna</a:t>
            </a:r>
            <a:r>
              <a:rPr lang="en-US" dirty="0"/>
              <a:t> </a:t>
            </a:r>
            <a:r>
              <a:rPr lang="en-US" dirty="0" err="1"/>
              <a:t>parcela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5578B-6B85-424C-A462-6D21717D34A4}"/>
              </a:ext>
            </a:extLst>
          </p:cNvPr>
          <p:cNvSpPr txBox="1"/>
          <p:nvPr/>
        </p:nvSpPr>
        <p:spPr>
          <a:xfrm>
            <a:off x="1192256" y="4745392"/>
            <a:ext cx="41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</a:t>
            </a:r>
            <a:endParaRPr lang="sl-SI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7700B4-09A2-423F-AE1B-59E45B6953B2}"/>
              </a:ext>
            </a:extLst>
          </p:cNvPr>
          <p:cNvSpPr txBox="1"/>
          <p:nvPr/>
        </p:nvSpPr>
        <p:spPr>
          <a:xfrm>
            <a:off x="405569" y="5672276"/>
            <a:ext cx="46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ITA</a:t>
            </a:r>
            <a:endParaRPr lang="sl-SI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B9A359-B5B9-49F9-9690-F5D681E83CF9}"/>
              </a:ext>
            </a:extLst>
          </p:cNvPr>
          <p:cNvSpPr txBox="1"/>
          <p:nvPr/>
        </p:nvSpPr>
        <p:spPr>
          <a:xfrm>
            <a:off x="2560558" y="6124669"/>
            <a:ext cx="113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HR</a:t>
            </a:r>
            <a:endParaRPr lang="sl-SI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5292A8F-7A12-4144-B6B8-CBE48F8BC8DA}"/>
              </a:ext>
            </a:extLst>
          </p:cNvPr>
          <p:cNvSpPr/>
          <p:nvPr/>
        </p:nvSpPr>
        <p:spPr>
          <a:xfrm>
            <a:off x="5332746" y="5241218"/>
            <a:ext cx="348343" cy="374469"/>
          </a:xfrm>
          <a:custGeom>
            <a:avLst/>
            <a:gdLst>
              <a:gd name="connsiteX0" fmla="*/ 52252 w 348343"/>
              <a:gd name="connsiteY0" fmla="*/ 0 h 374469"/>
              <a:gd name="connsiteX1" fmla="*/ 348343 w 348343"/>
              <a:gd name="connsiteY1" fmla="*/ 60960 h 374469"/>
              <a:gd name="connsiteX2" fmla="*/ 261258 w 348343"/>
              <a:gd name="connsiteY2" fmla="*/ 374469 h 374469"/>
              <a:gd name="connsiteX3" fmla="*/ 0 w 348343"/>
              <a:gd name="connsiteY3" fmla="*/ 313509 h 374469"/>
              <a:gd name="connsiteX4" fmla="*/ 52252 w 348343"/>
              <a:gd name="connsiteY4" fmla="*/ 0 h 37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343" h="374469">
                <a:moveTo>
                  <a:pt x="52252" y="0"/>
                </a:moveTo>
                <a:lnTo>
                  <a:pt x="348343" y="60960"/>
                </a:lnTo>
                <a:lnTo>
                  <a:pt x="261258" y="374469"/>
                </a:lnTo>
                <a:lnTo>
                  <a:pt x="0" y="313509"/>
                </a:lnTo>
                <a:lnTo>
                  <a:pt x="52252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70792F-BAF0-4BFE-8D8B-879557D728BB}"/>
              </a:ext>
            </a:extLst>
          </p:cNvPr>
          <p:cNvSpPr/>
          <p:nvPr/>
        </p:nvSpPr>
        <p:spPr>
          <a:xfrm rot="21048698">
            <a:off x="785152" y="3431758"/>
            <a:ext cx="322577" cy="163258"/>
          </a:xfrm>
          <a:custGeom>
            <a:avLst/>
            <a:gdLst>
              <a:gd name="connsiteX0" fmla="*/ 52252 w 348343"/>
              <a:gd name="connsiteY0" fmla="*/ 0 h 374469"/>
              <a:gd name="connsiteX1" fmla="*/ 348343 w 348343"/>
              <a:gd name="connsiteY1" fmla="*/ 60960 h 374469"/>
              <a:gd name="connsiteX2" fmla="*/ 261258 w 348343"/>
              <a:gd name="connsiteY2" fmla="*/ 374469 h 374469"/>
              <a:gd name="connsiteX3" fmla="*/ 0 w 348343"/>
              <a:gd name="connsiteY3" fmla="*/ 313509 h 374469"/>
              <a:gd name="connsiteX4" fmla="*/ 52252 w 348343"/>
              <a:gd name="connsiteY4" fmla="*/ 0 h 374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343" h="374469">
                <a:moveTo>
                  <a:pt x="52252" y="0"/>
                </a:moveTo>
                <a:lnTo>
                  <a:pt x="348343" y="60960"/>
                </a:lnTo>
                <a:lnTo>
                  <a:pt x="261258" y="374469"/>
                </a:lnTo>
                <a:lnTo>
                  <a:pt x="0" y="313509"/>
                </a:lnTo>
                <a:lnTo>
                  <a:pt x="52252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90F75B-6956-462D-BADD-D524E3DE773B}"/>
              </a:ext>
            </a:extLst>
          </p:cNvPr>
          <p:cNvGrpSpPr/>
          <p:nvPr/>
        </p:nvGrpSpPr>
        <p:grpSpPr>
          <a:xfrm>
            <a:off x="667900" y="1225174"/>
            <a:ext cx="2415130" cy="369332"/>
            <a:chOff x="651634" y="2891576"/>
            <a:chExt cx="2415130" cy="36933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63A3483-6D09-4AC7-945D-120253600CAA}"/>
                </a:ext>
              </a:extLst>
            </p:cNvPr>
            <p:cNvSpPr/>
            <p:nvPr/>
          </p:nvSpPr>
          <p:spPr>
            <a:xfrm>
              <a:off x="651634" y="2953452"/>
              <a:ext cx="556309" cy="21267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8F0552-9610-434E-AD5D-18341457D373}"/>
                </a:ext>
              </a:extLst>
            </p:cNvPr>
            <p:cNvSpPr txBox="1"/>
            <p:nvPr/>
          </p:nvSpPr>
          <p:spPr>
            <a:xfrm>
              <a:off x="1223558" y="2891576"/>
              <a:ext cx="1843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Izbrano</a:t>
              </a:r>
              <a:r>
                <a:rPr lang="en-US" dirty="0"/>
                <a:t> </a:t>
              </a:r>
              <a:r>
                <a:rPr lang="en-US" dirty="0" err="1"/>
                <a:t>območje</a:t>
              </a:r>
              <a:endParaRPr lang="sl-SI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DA44441-932E-4895-BD5A-A29F00FFADB3}"/>
              </a:ext>
            </a:extLst>
          </p:cNvPr>
          <p:cNvSpPr/>
          <p:nvPr/>
        </p:nvSpPr>
        <p:spPr>
          <a:xfrm>
            <a:off x="732694" y="2357321"/>
            <a:ext cx="426720" cy="245018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427941-2E8E-4D0B-ABD5-E2E0D9D9B213}"/>
              </a:ext>
            </a:extLst>
          </p:cNvPr>
          <p:cNvSpPr txBox="1"/>
          <p:nvPr/>
        </p:nvSpPr>
        <p:spPr>
          <a:xfrm>
            <a:off x="1192256" y="2312769"/>
            <a:ext cx="710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Gozd</a:t>
            </a:r>
            <a:r>
              <a:rPr lang="en-US" dirty="0"/>
              <a:t> </a:t>
            </a:r>
            <a:endParaRPr lang="sl-SI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F18AB3-48AA-4DAB-99DA-D7D43EBA986F}"/>
              </a:ext>
            </a:extLst>
          </p:cNvPr>
          <p:cNvGrpSpPr/>
          <p:nvPr/>
        </p:nvGrpSpPr>
        <p:grpSpPr>
          <a:xfrm>
            <a:off x="3816220" y="-24365"/>
            <a:ext cx="2236501" cy="2926185"/>
            <a:chOff x="3816220" y="-24365"/>
            <a:chExt cx="2236501" cy="292618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AC8117-D24A-4095-87EF-E75B14EFB35E}"/>
                </a:ext>
              </a:extLst>
            </p:cNvPr>
            <p:cNvSpPr txBox="1"/>
            <p:nvPr/>
          </p:nvSpPr>
          <p:spPr>
            <a:xfrm>
              <a:off x="3894501" y="-24365"/>
              <a:ext cx="21582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</a:rPr>
                <a:t>Poplavno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2000" b="1" dirty="0" err="1">
                  <a:solidFill>
                    <a:schemeClr val="accent1">
                      <a:lumMod val="50000"/>
                    </a:schemeClr>
                  </a:solidFill>
                </a:rPr>
                <a:t>območje</a:t>
              </a:r>
              <a:endParaRPr lang="sl-SI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A74CEAA-D661-4460-AB3A-44FC88CB4AE7}"/>
                </a:ext>
              </a:extLst>
            </p:cNvPr>
            <p:cNvSpPr/>
            <p:nvPr/>
          </p:nvSpPr>
          <p:spPr>
            <a:xfrm>
              <a:off x="3816220" y="737118"/>
              <a:ext cx="1968760" cy="2164702"/>
            </a:xfrm>
            <a:custGeom>
              <a:avLst/>
              <a:gdLst>
                <a:gd name="connsiteX0" fmla="*/ 149290 w 1968760"/>
                <a:gd name="connsiteY0" fmla="*/ 0 h 2164702"/>
                <a:gd name="connsiteX1" fmla="*/ 1968760 w 1968760"/>
                <a:gd name="connsiteY1" fmla="*/ 195943 h 2164702"/>
                <a:gd name="connsiteX2" fmla="*/ 1763486 w 1968760"/>
                <a:gd name="connsiteY2" fmla="*/ 709127 h 2164702"/>
                <a:gd name="connsiteX3" fmla="*/ 923731 w 1968760"/>
                <a:gd name="connsiteY3" fmla="*/ 1819470 h 2164702"/>
                <a:gd name="connsiteX4" fmla="*/ 933062 w 1968760"/>
                <a:gd name="connsiteY4" fmla="*/ 1931437 h 2164702"/>
                <a:gd name="connsiteX5" fmla="*/ 653143 w 1968760"/>
                <a:gd name="connsiteY5" fmla="*/ 2164702 h 2164702"/>
                <a:gd name="connsiteX6" fmla="*/ 139960 w 1968760"/>
                <a:gd name="connsiteY6" fmla="*/ 2006082 h 2164702"/>
                <a:gd name="connsiteX7" fmla="*/ 0 w 1968760"/>
                <a:gd name="connsiteY7" fmla="*/ 121298 h 2164702"/>
                <a:gd name="connsiteX8" fmla="*/ 149290 w 1968760"/>
                <a:gd name="connsiteY8" fmla="*/ 0 h 216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8760" h="2164702">
                  <a:moveTo>
                    <a:pt x="149290" y="0"/>
                  </a:moveTo>
                  <a:lnTo>
                    <a:pt x="1968760" y="195943"/>
                  </a:lnTo>
                  <a:lnTo>
                    <a:pt x="1763486" y="709127"/>
                  </a:lnTo>
                  <a:lnTo>
                    <a:pt x="923731" y="1819470"/>
                  </a:lnTo>
                  <a:cubicBezTo>
                    <a:pt x="934092" y="1912719"/>
                    <a:pt x="933062" y="1875281"/>
                    <a:pt x="933062" y="1931437"/>
                  </a:cubicBezTo>
                  <a:lnTo>
                    <a:pt x="653143" y="2164702"/>
                  </a:lnTo>
                  <a:lnTo>
                    <a:pt x="139960" y="2006082"/>
                  </a:lnTo>
                  <a:lnTo>
                    <a:pt x="0" y="121298"/>
                  </a:lnTo>
                  <a:lnTo>
                    <a:pt x="149290" y="0"/>
                  </a:lnTo>
                  <a:close/>
                </a:path>
              </a:pathLst>
            </a:custGeom>
            <a:solidFill>
              <a:srgbClr val="FF00FF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</p:spTree>
    <p:extLst>
      <p:ext uri="{BB962C8B-B14F-4D97-AF65-F5344CB8AC3E}">
        <p14:creationId xmlns:p14="http://schemas.microsoft.com/office/powerpoint/2010/main" val="24977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4" name="Rectangle 10">
            <a:extLst>
              <a:ext uri="{FF2B5EF4-FFF2-40B4-BE49-F238E27FC236}">
                <a16:creationId xmlns:a16="http://schemas.microsoft.com/office/drawing/2014/main" id="{18EC2307-36A0-4EF1-943F-CC2AEEC55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Vzorčenje tal</a:t>
            </a:r>
          </a:p>
        </p:txBody>
      </p:sp>
      <p:graphicFrame>
        <p:nvGraphicFramePr>
          <p:cNvPr id="41988" name="Object 4">
            <a:extLst>
              <a:ext uri="{FF2B5EF4-FFF2-40B4-BE49-F238E27FC236}">
                <a16:creationId xmlns:a16="http://schemas.microsoft.com/office/drawing/2014/main" id="{AB21975A-CDB7-4140-9ED1-E66C1A29988B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1844675" y="1600200"/>
          <a:ext cx="2914650" cy="218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Document" r:id="rId4" imgW="4598640" imgH="3447360" progId="Word.Document.8">
                  <p:embed/>
                </p:oleObj>
              </mc:Choice>
              <mc:Fallback>
                <p:oleObj name="Document" r:id="rId4" imgW="4598640" imgH="3447360" progId="Word.Document.8">
                  <p:embed/>
                  <p:pic>
                    <p:nvPicPr>
                      <p:cNvPr id="41988" name="Object 4">
                        <a:extLst>
                          <a:ext uri="{FF2B5EF4-FFF2-40B4-BE49-F238E27FC236}">
                            <a16:creationId xmlns:a16="http://schemas.microsoft.com/office/drawing/2014/main" id="{AB21975A-CDB7-4140-9ED1-E66C1A2998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675" y="1600200"/>
                        <a:ext cx="2914650" cy="218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8" name="Picture 14" descr="P1040185">
            <a:extLst>
              <a:ext uri="{FF2B5EF4-FFF2-40B4-BE49-F238E27FC236}">
                <a16:creationId xmlns:a16="http://schemas.microsoft.com/office/drawing/2014/main" id="{E60F2665-6064-4D4C-A9B0-B9D9D093E25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65" y="3968750"/>
            <a:ext cx="2101275" cy="2801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7" name="Rectangle 13">
            <a:extLst>
              <a:ext uri="{FF2B5EF4-FFF2-40B4-BE49-F238E27FC236}">
                <a16:creationId xmlns:a16="http://schemas.microsoft.com/office/drawing/2014/main" id="{3D53E53E-9C25-4BFC-AC8C-00494ADA201A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sl-SI" altLang="sl-SI" dirty="0"/>
              <a:t>Izkopljemo jamo – npr.: kot pedološki profil</a:t>
            </a:r>
          </a:p>
          <a:p>
            <a:r>
              <a:rPr lang="sl-SI" altLang="sl-SI" dirty="0"/>
              <a:t>Velikost izkopa cca </a:t>
            </a:r>
            <a:r>
              <a:rPr lang="en-GB" altLang="sl-SI" dirty="0"/>
              <a:t>50 cm</a:t>
            </a:r>
            <a:r>
              <a:rPr lang="sl-SI" altLang="sl-SI" dirty="0"/>
              <a:t> x</a:t>
            </a:r>
            <a:r>
              <a:rPr lang="en-GB" altLang="sl-SI" dirty="0"/>
              <a:t> 50 cm</a:t>
            </a:r>
            <a:r>
              <a:rPr lang="sl-SI" altLang="sl-SI" dirty="0"/>
              <a:t>, globina</a:t>
            </a:r>
            <a:r>
              <a:rPr lang="en-GB" altLang="sl-SI" dirty="0"/>
              <a:t> 50 cm </a:t>
            </a:r>
          </a:p>
          <a:p>
            <a:r>
              <a:rPr lang="sl-SI" altLang="sl-SI" dirty="0"/>
              <a:t>Cilinder z volumnom 5</a:t>
            </a:r>
            <a:r>
              <a:rPr lang="en-GB" altLang="sl-SI" dirty="0"/>
              <a:t>00 cm</a:t>
            </a:r>
            <a:r>
              <a:rPr lang="en-GB" altLang="sl-SI" baseline="30000" dirty="0"/>
              <a:t>3</a:t>
            </a:r>
          </a:p>
          <a:p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248575007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Text Box 6">
            <a:extLst>
              <a:ext uri="{FF2B5EF4-FFF2-40B4-BE49-F238E27FC236}">
                <a16:creationId xmlns:a16="http://schemas.microsoft.com/office/drawing/2014/main" id="{833E69D7-7B33-46E7-88FA-DCB1F8B52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1" y="5067301"/>
            <a:ext cx="656431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/>
            <a:endParaRPr lang="en-GB" altLang="sl-SI"/>
          </a:p>
          <a:p>
            <a:pPr algn="ctr"/>
            <a:endParaRPr lang="en-GB" altLang="sl-SI" b="1">
              <a:solidFill>
                <a:srgbClr val="000000"/>
              </a:solidFill>
            </a:endParaRP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492A9512-6379-4414-8781-1A9830B8D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Vzorčenje tal</a:t>
            </a:r>
          </a:p>
        </p:txBody>
      </p:sp>
      <p:sp>
        <p:nvSpPr>
          <p:cNvPr id="44041" name="Rectangle 9">
            <a:extLst>
              <a:ext uri="{FF2B5EF4-FFF2-40B4-BE49-F238E27FC236}">
                <a16:creationId xmlns:a16="http://schemas.microsoft.com/office/drawing/2014/main" id="{1083BD8F-616C-4554-8680-FA1641843A0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sl-SI" altLang="sl-SI"/>
              <a:t>Cilindre vertikalno zabijemo v profil tal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/>
              <a:t>Paziti na ‘onesnaženje’ spodnjih vzorcev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/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/>
              <a:t>Cilindre se pazljivo izkoplje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/>
              <a:t>Sprazni vsebino v vrečko in označi</a:t>
            </a:r>
            <a:endParaRPr lang="en-GB" altLang="sl-SI"/>
          </a:p>
          <a:p>
            <a:endParaRPr lang="sl-SI" altLang="sl-SI"/>
          </a:p>
        </p:txBody>
      </p:sp>
      <p:pic>
        <p:nvPicPr>
          <p:cNvPr id="44042" name="Picture 10" descr="P1040189">
            <a:extLst>
              <a:ext uri="{FF2B5EF4-FFF2-40B4-BE49-F238E27FC236}">
                <a16:creationId xmlns:a16="http://schemas.microsoft.com/office/drawing/2014/main" id="{7BA07076-30A9-44CF-933B-514E0F85E9D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6014" y="1628776"/>
            <a:ext cx="33940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1447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28AF10-AA8B-4738-B991-7824E50EB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2993" y="0"/>
            <a:ext cx="10823597" cy="67309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8F396-6EAC-4566-BF9D-08653634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Merjenje</a:t>
            </a:r>
            <a:r>
              <a:rPr lang="en-US" dirty="0"/>
              <a:t> </a:t>
            </a:r>
            <a:r>
              <a:rPr lang="en-US" dirty="0" err="1"/>
              <a:t>erozije</a:t>
            </a:r>
            <a:r>
              <a:rPr lang="en-US" dirty="0"/>
              <a:t> </a:t>
            </a:r>
            <a:endParaRPr lang="sl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A5328-4139-4709-BDA2-E9C9138EA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IAE</a:t>
            </a:r>
            <a:r>
              <a:rPr lang="sl-SI" dirty="0"/>
              <a:t>ATECDOC_174</a:t>
            </a:r>
            <a:r>
              <a:rPr lang="en-US" dirty="0"/>
              <a:t>1</a:t>
            </a:r>
            <a:endParaRPr lang="sl-S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367BC-3BF2-4540-88F0-EDE2EB521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1" y="3262513"/>
            <a:ext cx="2696615" cy="35954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B3BEFA-A21B-4A96-B85A-C325AEC97C02}"/>
              </a:ext>
            </a:extLst>
          </p:cNvPr>
          <p:cNvCxnSpPr>
            <a:cxnSpLocks/>
          </p:cNvCxnSpPr>
          <p:nvPr/>
        </p:nvCxnSpPr>
        <p:spPr>
          <a:xfrm>
            <a:off x="2051222" y="3904736"/>
            <a:ext cx="2990335" cy="28453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578F29-28CF-4B6E-A62D-1D6A3636B333}"/>
              </a:ext>
            </a:extLst>
          </p:cNvPr>
          <p:cNvCxnSpPr>
            <a:cxnSpLocks/>
          </p:cNvCxnSpPr>
          <p:nvPr/>
        </p:nvCxnSpPr>
        <p:spPr>
          <a:xfrm flipV="1">
            <a:off x="2051222" y="4551221"/>
            <a:ext cx="2990335" cy="28027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6814D4B-B039-4CF2-AA27-80C1B294FAA0}"/>
              </a:ext>
            </a:extLst>
          </p:cNvPr>
          <p:cNvSpPr txBox="1"/>
          <p:nvPr/>
        </p:nvSpPr>
        <p:spPr>
          <a:xfrm>
            <a:off x="1138968" y="195669"/>
            <a:ext cx="2407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10cm </a:t>
            </a:r>
            <a:r>
              <a:rPr lang="en-US" sz="2000" b="1" dirty="0" err="1">
                <a:solidFill>
                  <a:srgbClr val="C00000"/>
                </a:solidFill>
              </a:rPr>
              <a:t>premer</a:t>
            </a:r>
            <a:endParaRPr lang="en-US" sz="2000" b="1" dirty="0">
              <a:solidFill>
                <a:srgbClr val="C00000"/>
              </a:solidFill>
            </a:endParaRPr>
          </a:p>
          <a:p>
            <a:pPr algn="ctr"/>
            <a:r>
              <a:rPr lang="sl-SI" altLang="sl-SI" sz="2000" b="1" dirty="0">
                <a:solidFill>
                  <a:srgbClr val="C00000"/>
                </a:solidFill>
              </a:rPr>
              <a:t>5</a:t>
            </a:r>
            <a:r>
              <a:rPr lang="en-GB" altLang="sl-SI" sz="2000" b="1" dirty="0">
                <a:solidFill>
                  <a:srgbClr val="C00000"/>
                </a:solidFill>
              </a:rPr>
              <a:t>00 cm</a:t>
            </a:r>
            <a:r>
              <a:rPr lang="en-GB" altLang="sl-SI" sz="2000" b="1" baseline="30000" dirty="0">
                <a:solidFill>
                  <a:srgbClr val="C00000"/>
                </a:solidFill>
              </a:rPr>
              <a:t>3</a:t>
            </a:r>
            <a:endParaRPr lang="sl-SI" sz="2000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69DFD1-067A-425C-BDEB-9BF32ECDAAEF}"/>
              </a:ext>
            </a:extLst>
          </p:cNvPr>
          <p:cNvSpPr txBox="1"/>
          <p:nvPr/>
        </p:nvSpPr>
        <p:spPr>
          <a:xfrm>
            <a:off x="2754640" y="6511211"/>
            <a:ext cx="976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Slika</a:t>
            </a:r>
            <a:r>
              <a:rPr lang="en-US" dirty="0"/>
              <a:t> </a:t>
            </a:r>
            <a:r>
              <a:rPr lang="en-US" dirty="0" err="1"/>
              <a:t>vzorčenja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referenčni</a:t>
            </a:r>
            <a:r>
              <a:rPr lang="en-US" dirty="0"/>
              <a:t> </a:t>
            </a:r>
            <a:r>
              <a:rPr lang="en-US" dirty="0" err="1"/>
              <a:t>ploskvi</a:t>
            </a:r>
            <a:r>
              <a:rPr lang="en-US" dirty="0"/>
              <a:t> v </a:t>
            </a:r>
            <a:r>
              <a:rPr lang="en-US" dirty="0" err="1"/>
              <a:t>gozdu</a:t>
            </a:r>
            <a:r>
              <a:rPr lang="en-US" dirty="0"/>
              <a:t>; </a:t>
            </a:r>
            <a:r>
              <a:rPr lang="en-US" dirty="0" err="1"/>
              <a:t>težava</a:t>
            </a:r>
            <a:r>
              <a:rPr lang="en-US" dirty="0"/>
              <a:t> </a:t>
            </a:r>
            <a:r>
              <a:rPr lang="en-US" dirty="0" err="1"/>
              <a:t>zaradi</a:t>
            </a:r>
            <a:r>
              <a:rPr lang="en-US" dirty="0"/>
              <a:t> </a:t>
            </a:r>
            <a:r>
              <a:rPr lang="en-US" dirty="0" err="1"/>
              <a:t>variabilnosti</a:t>
            </a:r>
            <a:r>
              <a:rPr lang="en-US" dirty="0"/>
              <a:t> </a:t>
            </a:r>
            <a:r>
              <a:rPr lang="en-US" dirty="0" err="1"/>
              <a:t>vrhnje</a:t>
            </a:r>
            <a:r>
              <a:rPr lang="en-US" dirty="0"/>
              <a:t> </a:t>
            </a:r>
            <a:r>
              <a:rPr lang="en-US" dirty="0" err="1"/>
              <a:t>plasti</a:t>
            </a:r>
            <a:r>
              <a:rPr lang="en-US" dirty="0"/>
              <a:t> – </a:t>
            </a:r>
            <a:r>
              <a:rPr lang="en-US" dirty="0" err="1"/>
              <a:t>posledica</a:t>
            </a:r>
            <a:r>
              <a:rPr lang="en-US" dirty="0"/>
              <a:t> </a:t>
            </a:r>
            <a:r>
              <a:rPr lang="en-US" dirty="0" err="1"/>
              <a:t>divjadi</a:t>
            </a:r>
            <a:endParaRPr lang="sl-SI" dirty="0"/>
          </a:p>
        </p:txBody>
      </p:sp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A75D20D4-C6AA-43F0-8EBB-6783A153223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560363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Document" r:id="rId5" imgW="4598640" imgH="3447360" progId="Word.Document.8">
                  <p:embed/>
                </p:oleObj>
              </mc:Choice>
              <mc:Fallback>
                <p:oleObj name="Document" r:id="rId5" imgW="4598640" imgH="3447360" progId="Word.Document.8">
                  <p:embed/>
                  <p:pic>
                    <p:nvPicPr>
                      <p:cNvPr id="11" name="Object 4">
                        <a:extLst>
                          <a:ext uri="{FF2B5EF4-FFF2-40B4-BE49-F238E27FC236}">
                            <a16:creationId xmlns:a16="http://schemas.microsoft.com/office/drawing/2014/main" id="{A75D20D4-C6AA-43F0-8EBB-6783A15322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60363" cy="1169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7713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97df667-31cb-4ec4-9081-921d54cd544d" xsi:nil="true"/>
    <lcf76f155ced4ddcb4097134ff3c332f xmlns="79efb315-63bb-49e0-b2b5-24df1415989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2AF93F7C5AA344AB10E8D696CA7391" ma:contentTypeVersion="15" ma:contentTypeDescription="Create a new document." ma:contentTypeScope="" ma:versionID="d0a0e007e24a36edb44dd500d7e092f7">
  <xsd:schema xmlns:xsd="http://www.w3.org/2001/XMLSchema" xmlns:xs="http://www.w3.org/2001/XMLSchema" xmlns:p="http://schemas.microsoft.com/office/2006/metadata/properties" xmlns:ns2="79efb315-63bb-49e0-b2b5-24df14159898" xmlns:ns3="397df667-31cb-4ec4-9081-921d54cd544d" targetNamespace="http://schemas.microsoft.com/office/2006/metadata/properties" ma:root="true" ma:fieldsID="2afac143f07f2fb0e1a01471f74e28b5" ns2:_="" ns3:_="">
    <xsd:import namespace="79efb315-63bb-49e0-b2b5-24df14159898"/>
    <xsd:import namespace="397df667-31cb-4ec4-9081-921d54cd54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fb315-63bb-49e0-b2b5-24df141598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5c7bf33-a257-4e00-9403-5619347451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7df667-31cb-4ec4-9081-921d54cd544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184117b-594f-4c5e-a708-87636c45ff36}" ma:internalName="TaxCatchAll" ma:showField="CatchAllData" ma:web="397df667-31cb-4ec4-9081-921d54cd54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B5E249-F731-4618-89A7-02FB6A09A891}">
  <ds:schemaRefs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397df667-31cb-4ec4-9081-921d54cd544d"/>
    <ds:schemaRef ds:uri="79efb315-63bb-49e0-b2b5-24df14159898"/>
  </ds:schemaRefs>
</ds:datastoreItem>
</file>

<file path=customXml/itemProps2.xml><?xml version="1.0" encoding="utf-8"?>
<ds:datastoreItem xmlns:ds="http://schemas.openxmlformats.org/officeDocument/2006/customXml" ds:itemID="{783129BC-4855-4BCF-BEFC-5F523D5055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8F9AF0-615F-4491-91C6-78079A9C86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efb315-63bb-49e0-b2b5-24df14159898"/>
    <ds:schemaRef ds:uri="397df667-31cb-4ec4-9081-921d54cd54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689</Words>
  <Application>Microsoft Office PowerPoint</Application>
  <PresentationFormat>Widescreen</PresentationFormat>
  <Paragraphs>102</Paragraphs>
  <Slides>17</Slides>
  <Notes>4</Notes>
  <HiddenSlides>2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SimSun</vt:lpstr>
      <vt:lpstr>Arial</vt:lpstr>
      <vt:lpstr>Calibri</vt:lpstr>
      <vt:lpstr>Calibri Light</vt:lpstr>
      <vt:lpstr>Garamond</vt:lpstr>
      <vt:lpstr>Symbol</vt:lpstr>
      <vt:lpstr>Wingdings</vt:lpstr>
      <vt:lpstr>Office Theme</vt:lpstr>
      <vt:lpstr>Document</vt:lpstr>
      <vt:lpstr>Izotopske tehnike</vt:lpstr>
      <vt:lpstr>Sledenje erozijskim procesom   Princip metode radionuklidov    (na primer 137Cs)</vt:lpstr>
      <vt:lpstr>137Cs kot sledilo</vt:lpstr>
      <vt:lpstr>137Cs depozit</vt:lpstr>
      <vt:lpstr>PowerPoint Presentation</vt:lpstr>
      <vt:lpstr>PowerPoint Presentation</vt:lpstr>
      <vt:lpstr>Vzorčenje tal</vt:lpstr>
      <vt:lpstr>Vzorčenje tal</vt:lpstr>
      <vt:lpstr>Merjenje erozije </vt:lpstr>
      <vt:lpstr>Vzorčenje </vt:lpstr>
      <vt:lpstr>Obdelava vzorcev tal</vt:lpstr>
      <vt:lpstr>Obdelava vzorcev tal</vt:lpstr>
      <vt:lpstr>Obdelava vzorcev tal</vt:lpstr>
      <vt:lpstr>PowerPoint Presentation</vt:lpstr>
      <vt:lpstr>Meritve za izbiro referenčnega mesta</vt:lpstr>
      <vt:lpstr>Meritve za izbiro referenčnega mesta</vt:lpstr>
      <vt:lpstr>Zaključki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Zupanc, Vesna</dc:creator>
  <cp:lastModifiedBy>Glavan, Matjaž</cp:lastModifiedBy>
  <cp:revision>11</cp:revision>
  <dcterms:created xsi:type="dcterms:W3CDTF">2022-08-29T15:43:02Z</dcterms:created>
  <dcterms:modified xsi:type="dcterms:W3CDTF">2023-11-15T11:35:35Z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0x010100898FA72190DA3E47A98C79953924F41E</vt:lpwstr>
  </property>
</Properties>
</file>